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846" r:id="rId1"/>
  </p:sldMasterIdLst>
  <p:notesMasterIdLst>
    <p:notesMasterId r:id="rId22"/>
  </p:notesMasterIdLst>
  <p:handoutMasterIdLst>
    <p:handoutMasterId r:id="rId23"/>
  </p:handoutMasterIdLst>
  <p:sldIdLst>
    <p:sldId id="391" r:id="rId2"/>
    <p:sldId id="2208" r:id="rId3"/>
    <p:sldId id="393" r:id="rId4"/>
    <p:sldId id="450" r:id="rId5"/>
    <p:sldId id="449" r:id="rId6"/>
    <p:sldId id="2224" r:id="rId7"/>
    <p:sldId id="2195" r:id="rId8"/>
    <p:sldId id="2196" r:id="rId9"/>
    <p:sldId id="2202" r:id="rId10"/>
    <p:sldId id="2215" r:id="rId11"/>
    <p:sldId id="2216" r:id="rId12"/>
    <p:sldId id="2211" r:id="rId13"/>
    <p:sldId id="2201" r:id="rId14"/>
    <p:sldId id="2225" r:id="rId15"/>
    <p:sldId id="2204" r:id="rId16"/>
    <p:sldId id="2205" r:id="rId17"/>
    <p:sldId id="2207" r:id="rId18"/>
    <p:sldId id="441" r:id="rId19"/>
    <p:sldId id="444" r:id="rId20"/>
    <p:sldId id="420" r:id="rId21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orient="horz" pos="3385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461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pos="4384" userDrawn="1">
          <p15:clr>
            <a:srgbClr val="A4A3A4"/>
          </p15:clr>
        </p15:guide>
        <p15:guide id="9" orient="horz" pos="1003" userDrawn="1">
          <p15:clr>
            <a:srgbClr val="A4A3A4"/>
          </p15:clr>
        </p15:guide>
        <p15:guide id="10" orient="horz" pos="3067" userDrawn="1">
          <p15:clr>
            <a:srgbClr val="A4A3A4"/>
          </p15:clr>
        </p15:guide>
        <p15:guide id="11" pos="3114" userDrawn="1">
          <p15:clr>
            <a:srgbClr val="A4A3A4"/>
          </p15:clr>
        </p15:guide>
        <p15:guide id="12" pos="5654" userDrawn="1">
          <p15:clr>
            <a:srgbClr val="A4A3A4"/>
          </p15:clr>
        </p15:guide>
        <p15:guide id="13" orient="horz" pos="777" userDrawn="1">
          <p15:clr>
            <a:srgbClr val="A4A3A4"/>
          </p15:clr>
        </p15:guide>
        <p15:guide id="14" orient="horz" pos="3589" userDrawn="1">
          <p15:clr>
            <a:srgbClr val="A4A3A4"/>
          </p15:clr>
        </p15:guide>
        <p15:guide id="15" pos="6924" userDrawn="1">
          <p15:clr>
            <a:srgbClr val="A4A3A4"/>
          </p15:clr>
        </p15:guide>
        <p15:guide id="16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cal writer" initials="MW" lastIdx="122" clrIdx="0">
    <p:extLst>
      <p:ext uri="{19B8F6BF-5375-455C-9EA6-DF929625EA0E}">
        <p15:presenceInfo xmlns:p15="http://schemas.microsoft.com/office/powerpoint/2012/main" userId="Medical writer" providerId="None"/>
      </p:ext>
    </p:extLst>
  </p:cmAuthor>
  <p:cmAuthor id="2" name="Max Lataillade" initials="ML" lastIdx="60" clrIdx="1">
    <p:extLst>
      <p:ext uri="{19B8F6BF-5375-455C-9EA6-DF929625EA0E}">
        <p15:presenceInfo xmlns:p15="http://schemas.microsoft.com/office/powerpoint/2012/main" userId="Max Lataillade" providerId="None"/>
      </p:ext>
    </p:extLst>
  </p:cmAuthor>
  <p:cmAuthor id="3" name="Amy Pierce" initials="AP" lastIdx="41" clrIdx="2">
    <p:extLst>
      <p:ext uri="{19B8F6BF-5375-455C-9EA6-DF929625EA0E}">
        <p15:presenceInfo xmlns:p15="http://schemas.microsoft.com/office/powerpoint/2012/main" userId="Amy Pierce" providerId="None"/>
      </p:ext>
    </p:extLst>
  </p:cmAuthor>
  <p:cmAuthor id="4" name="Martha Hoque (AS)" initials="MH(" lastIdx="16" clrIdx="3">
    <p:extLst>
      <p:ext uri="{19B8F6BF-5375-455C-9EA6-DF929625EA0E}">
        <p15:presenceInfo xmlns:p15="http://schemas.microsoft.com/office/powerpoint/2012/main" userId="S-1-5-21-2754625900-2601979746-2412578218-7090" providerId="AD"/>
      </p:ext>
    </p:extLst>
  </p:cmAuthor>
  <p:cmAuthor id="5" name="Cyril Llamoso" initials="CL" lastIdx="4" clrIdx="4">
    <p:extLst>
      <p:ext uri="{19B8F6BF-5375-455C-9EA6-DF929625EA0E}">
        <p15:presenceInfo xmlns:p15="http://schemas.microsoft.com/office/powerpoint/2012/main" userId="Cyril Llamoso" providerId="None"/>
      </p:ext>
    </p:extLst>
  </p:cmAuthor>
  <p:cmAuthor id="6" name="Jenna Patel (AS)" initials="JP(" lastIdx="137" clrIdx="5">
    <p:extLst>
      <p:ext uri="{19B8F6BF-5375-455C-9EA6-DF929625EA0E}">
        <p15:presenceInfo xmlns:p15="http://schemas.microsoft.com/office/powerpoint/2012/main" userId="S-1-5-21-2754625900-2601979746-2412578218-84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00"/>
    <a:srgbClr val="8F8FFF"/>
    <a:srgbClr val="1C8E1C"/>
    <a:srgbClr val="36FF36"/>
    <a:srgbClr val="FF65F6"/>
    <a:srgbClr val="FF0000"/>
    <a:srgbClr val="D9D9D9"/>
    <a:srgbClr val="E6E6E6"/>
    <a:srgbClr val="D3D3D4"/>
    <a:srgbClr val="EE2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4" autoAdjust="0"/>
    <p:restoredTop sz="92021" autoAdjust="0"/>
  </p:normalViewPr>
  <p:slideViewPr>
    <p:cSldViewPr snapToGrid="0" showGuides="1">
      <p:cViewPr varScale="1">
        <p:scale>
          <a:sx n="106" d="100"/>
          <a:sy n="106" d="100"/>
        </p:scale>
        <p:origin x="1242" y="108"/>
      </p:cViewPr>
      <p:guideLst>
        <p:guide orient="horz" pos="550"/>
        <p:guide orient="horz" pos="1207"/>
        <p:guide orient="horz" pos="4224"/>
        <p:guide orient="horz" pos="3385"/>
        <p:guide pos="733"/>
        <p:guide pos="461"/>
        <p:guide pos="7491"/>
        <p:guide pos="4384"/>
        <p:guide orient="horz" pos="1003"/>
        <p:guide orient="horz" pos="3067"/>
        <p:guide pos="3114"/>
        <p:guide pos="5654"/>
        <p:guide orient="horz" pos="777"/>
        <p:guide orient="horz" pos="3589"/>
        <p:guide pos="6924"/>
        <p:guide orient="horz" pos="13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6618"/>
    </p:cViewPr>
  </p:sorterViewPr>
  <p:notesViewPr>
    <p:cSldViewPr snapToGrid="0" showGuides="1">
      <p:cViewPr varScale="1">
        <p:scale>
          <a:sx n="81" d="100"/>
          <a:sy n="81" d="100"/>
        </p:scale>
        <p:origin x="3858" y="84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29503775620281"/>
          <c:y val="2.4060616998665841E-2"/>
          <c:w val="0.8527049622437971"/>
          <c:h val="0.75358607791829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Randomised Cohort (n=272)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R5 ant</c:v>
                </c:pt>
                <c:pt idx="5">
                  <c:v>FI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99</c:v>
                </c:pt>
                <c:pt idx="1">
                  <c:v>91</c:v>
                </c:pt>
                <c:pt idx="2">
                  <c:v>94</c:v>
                </c:pt>
                <c:pt idx="3">
                  <c:v>75</c:v>
                </c:pt>
                <c:pt idx="4">
                  <c:v>26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0-4858-9844-3E07DDDDE4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Non-randomised Cohort (N=99)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R5 ant</c:v>
                </c:pt>
                <c:pt idx="5">
                  <c:v>FI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98</c:v>
                </c:pt>
                <c:pt idx="1">
                  <c:v>94</c:v>
                </c:pt>
                <c:pt idx="2">
                  <c:v>98</c:v>
                </c:pt>
                <c:pt idx="3">
                  <c:v>95</c:v>
                </c:pt>
                <c:pt idx="4">
                  <c:v>40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0-4858-9844-3E07DDDDE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43114528"/>
        <c:axId val="643114856"/>
      </c:barChart>
      <c:catAx>
        <c:axId val="6431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856"/>
        <c:crosses val="autoZero"/>
        <c:auto val="1"/>
        <c:lblAlgn val="ctr"/>
        <c:lblOffset val="100"/>
        <c:noMultiLvlLbl val="0"/>
      </c:catAx>
      <c:valAx>
        <c:axId val="64311485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effectLst/>
                  </a:rPr>
                  <a:t>Participants</a:t>
                </a:r>
                <a:r>
                  <a:rPr lang="en-US" sz="1200" b="0" baseline="0" dirty="0">
                    <a:effectLst/>
                  </a:rPr>
                  <a:t> (%)</a:t>
                </a:r>
                <a:endParaRPr lang="en-GB" sz="1200" b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07129630361848"/>
          <c:y val="5.7016497415282412E-2"/>
          <c:w val="0.79714673545731252"/>
          <c:h val="0.84732600561152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Randomized Cohort</c:v>
                </c:pt>
              </c:strCache>
            </c:strRef>
          </c:tx>
          <c:spPr>
            <a:ln w="127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E2-4BE0-9520-1C693856FE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Non-randomized Cohort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Sheet1!$E$2:$E$6</c:f>
                <c:numCache>
                  <c:formatCode>General</c:formatCode>
                  <c:ptCount val="5"/>
                  <c:pt idx="1">
                    <c:v>78.56</c:v>
                  </c:pt>
                  <c:pt idx="2">
                    <c:v>112.6</c:v>
                  </c:pt>
                  <c:pt idx="3">
                    <c:v>154.34</c:v>
                  </c:pt>
                  <c:pt idx="4">
                    <c:v>201.76</c:v>
                  </c:pt>
                </c:numCache>
              </c:numRef>
            </c:plus>
            <c:minus>
              <c:numRef>
                <c:f>Sheet1!$E$2:$E$6</c:f>
                <c:numCache>
                  <c:formatCode>General</c:formatCode>
                  <c:ptCount val="5"/>
                  <c:pt idx="1">
                    <c:v>78.56</c:v>
                  </c:pt>
                  <c:pt idx="2">
                    <c:v>112.6</c:v>
                  </c:pt>
                  <c:pt idx="3">
                    <c:v>154.34</c:v>
                  </c:pt>
                  <c:pt idx="4">
                    <c:v>201.76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41</c:v>
                </c:pt>
                <c:pt idx="2">
                  <c:v>63.5</c:v>
                </c:pt>
                <c:pt idx="3">
                  <c:v>95.5</c:v>
                </c:pt>
                <c:pt idx="4">
                  <c:v>119.1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E2-4BE0-9520-1C693856F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397280"/>
        <c:axId val="586394000"/>
      </c:lineChart>
      <c:catAx>
        <c:axId val="58639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auto val="1"/>
        <c:lblAlgn val="ctr"/>
        <c:lblOffset val="100"/>
        <c:noMultiLvlLbl val="0"/>
      </c:catAx>
      <c:valAx>
        <c:axId val="586394000"/>
        <c:scaling>
          <c:orientation val="minMax"/>
          <c:max val="4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7440034235933"/>
          <c:y val="6.5046865600236786E-2"/>
          <c:w val="0.79714673545731252"/>
          <c:h val="0.84732600561152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Randomised Cohort (N=272)
Baseline 153 cells/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Sheet1!$D$2:$D$6</c:f>
                <c:numCache>
                  <c:formatCode>General</c:formatCode>
                  <c:ptCount val="5"/>
                  <c:pt idx="1">
                    <c:v>112.1</c:v>
                  </c:pt>
                  <c:pt idx="2">
                    <c:v>135.06</c:v>
                  </c:pt>
                  <c:pt idx="3">
                    <c:v>184.81</c:v>
                  </c:pt>
                  <c:pt idx="4">
                    <c:v>191.28</c:v>
                  </c:pt>
                </c:numCache>
              </c:numRef>
            </c:plus>
            <c:minus>
              <c:numRef>
                <c:f>Sheet1!$D$2:$D$6</c:f>
                <c:numCache>
                  <c:formatCode>General</c:formatCode>
                  <c:ptCount val="5"/>
                  <c:pt idx="1">
                    <c:v>112.1</c:v>
                  </c:pt>
                  <c:pt idx="2">
                    <c:v>135.06</c:v>
                  </c:pt>
                  <c:pt idx="3">
                    <c:v>184.81</c:v>
                  </c:pt>
                  <c:pt idx="4">
                    <c:v>191.28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2060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Baseline*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90.4</c:v>
                </c:pt>
                <c:pt idx="2">
                  <c:v>138.9</c:v>
                </c:pt>
                <c:pt idx="3">
                  <c:v>172.1</c:v>
                </c:pt>
                <c:pt idx="4">
                  <c:v>204.7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F-49F6-9293-BFD7FB61EB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Non-randomised Cohort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Baseline*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F-49F6-9293-BFD7FB61E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397280"/>
        <c:axId val="586394000"/>
      </c:lineChart>
      <c:catAx>
        <c:axId val="5863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4000"/>
        <c:crosses val="autoZero"/>
        <c:auto val="1"/>
        <c:lblAlgn val="ctr"/>
        <c:lblOffset val="100"/>
        <c:noMultiLvlLbl val="0"/>
      </c:catAx>
      <c:valAx>
        <c:axId val="5863940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Mean change </a:t>
                </a:r>
                <a:r>
                  <a:rPr lang="en-GB" sz="1200" b="0" i="0" u="none" strike="noStrike" baseline="0" dirty="0">
                    <a:effectLst/>
                  </a:rPr>
                  <a:t>from baseline </a:t>
                </a:r>
                <a:br>
                  <a:rPr lang="en-GB" sz="1200" b="0" i="0" u="none" strike="noStrike" baseline="0" dirty="0">
                    <a:effectLst/>
                  </a:rPr>
                </a:br>
                <a:r>
                  <a:rPr lang="en-GB" dirty="0"/>
                  <a:t> in CD4+ T-cell counts (cells/µL) ±SD</a:t>
                </a:r>
              </a:p>
            </c:rich>
          </c:tx>
          <c:layout>
            <c:manualLayout>
              <c:xMode val="edge"/>
              <c:yMode val="edge"/>
              <c:x val="1.8432161036906067E-2"/>
              <c:y val="0.102093198802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6758239585726"/>
          <c:y val="6.5046999421905435E-2"/>
          <c:w val="0.80648915938598209"/>
          <c:h val="0.84732600561152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&lt;20 (n=72)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96.6</c:v>
                </c:pt>
                <c:pt idx="2">
                  <c:v>145.19999999999999</c:v>
                </c:pt>
                <c:pt idx="3">
                  <c:v>191.7</c:v>
                </c:pt>
                <c:pt idx="4">
                  <c:v>239.8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73-4813-B203-430F746133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 to &lt;50 (n=25)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100.3</c:v>
                </c:pt>
                <c:pt idx="2">
                  <c:v>149</c:v>
                </c:pt>
                <c:pt idx="3">
                  <c:v>163.69999999999999</c:v>
                </c:pt>
                <c:pt idx="4">
                  <c:v>200.9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73-4813-B203-430F746133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 to &lt;100 (n=39)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84.1</c:v>
                </c:pt>
                <c:pt idx="2">
                  <c:v>126.4</c:v>
                </c:pt>
                <c:pt idx="3">
                  <c:v>179.4</c:v>
                </c:pt>
                <c:pt idx="4">
                  <c:v>198.8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73-4813-B203-430F746133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100 to &lt;200 (n=63)</c:v>
                </c:pt>
              </c:strCache>
            </c:strRef>
          </c:tx>
          <c:spPr>
            <a:ln w="317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star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101.7</c:v>
                </c:pt>
                <c:pt idx="2">
                  <c:v>123.1</c:v>
                </c:pt>
                <c:pt idx="3">
                  <c:v>155</c:v>
                </c:pt>
                <c:pt idx="4">
                  <c:v>172.3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73-4813-B203-430F746133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≥200 (n=73)</c:v>
                </c:pt>
              </c:strCache>
            </c:strRef>
          </c:tx>
          <c:spPr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73.900000000000006</c:v>
                </c:pt>
                <c:pt idx="2">
                  <c:v>150</c:v>
                </c:pt>
                <c:pt idx="3">
                  <c:v>168</c:v>
                </c:pt>
                <c:pt idx="4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73-4813-B203-430F74613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397280"/>
        <c:axId val="586394000"/>
      </c:lineChart>
      <c:catAx>
        <c:axId val="5863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4000"/>
        <c:crosses val="autoZero"/>
        <c:auto val="1"/>
        <c:lblAlgn val="ctr"/>
        <c:lblOffset val="100"/>
        <c:noMultiLvlLbl val="0"/>
      </c:catAx>
      <c:valAx>
        <c:axId val="586394000"/>
        <c:scaling>
          <c:orientation val="minMax"/>
          <c:max val="4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Mean change </a:t>
                </a:r>
                <a:r>
                  <a:rPr lang="en-GB" sz="1200" b="0" i="0" u="none" strike="noStrike" baseline="0" dirty="0">
                    <a:effectLst/>
                  </a:rPr>
                  <a:t>from baseline 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 CD4+ T-cell counts (cells/µL)</a:t>
                </a:r>
              </a:p>
            </c:rich>
          </c:tx>
          <c:layout>
            <c:manualLayout>
              <c:xMode val="edge"/>
              <c:yMode val="edge"/>
              <c:x val="9.0897371082365782E-3"/>
              <c:y val="0.102093198802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56900419140126"/>
          <c:y val="0.1232795960973618"/>
          <c:w val="0.38569994892930859"/>
          <c:h val="0.33906488460212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963704315225"/>
          <c:y val="4.534565997952935E-2"/>
          <c:w val="0.77494603069828882"/>
          <c:h val="0.84732600561152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Randomized Cohort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3.5462170117273366E-2"/>
                </c:manualLayout>
              </c:layout>
              <c:tx>
                <c:rich>
                  <a:bodyPr/>
                  <a:lstStyle/>
                  <a:p>
                    <a:fld id="{6CC8498E-6381-4253-9815-074DD0A2618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(n=272)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23C-4A97-8EC4-29E14B85B311}"/>
                </c:ext>
              </c:extLst>
            </c:dLbl>
            <c:dLbl>
              <c:idx val="1"/>
              <c:layout>
                <c:manualLayout>
                  <c:x val="4.6621286229430615E-3"/>
                  <c:y val="6.6984099110405246E-2"/>
                </c:manualLayout>
              </c:layout>
              <c:tx>
                <c:rich>
                  <a:bodyPr/>
                  <a:lstStyle/>
                  <a:p>
                    <a:fld id="{6D89DFD7-C61A-4559-B17E-593A97C3BC0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(n=247)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3C-4A97-8EC4-29E14B85B311}"/>
                </c:ext>
              </c:extLst>
            </c:dLbl>
            <c:dLbl>
              <c:idx val="2"/>
              <c:layout>
                <c:manualLayout>
                  <c:x val="1.5625893951856252E-3"/>
                  <c:y val="5.1223134613839233E-2"/>
                </c:manualLayout>
              </c:layout>
              <c:tx>
                <c:rich>
                  <a:bodyPr/>
                  <a:lstStyle/>
                  <a:p>
                    <a:fld id="{D3CBFCF2-7FE3-4C06-A0AD-BF1A9B28210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(n=228)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23C-4A97-8EC4-29E14B85B311}"/>
                </c:ext>
              </c:extLst>
            </c:dLbl>
            <c:dLbl>
              <c:idx val="3"/>
              <c:layout>
                <c:manualLayout>
                  <c:x val="7.8129469759281259E-3"/>
                  <c:y val="5.1223134613839233E-2"/>
                </c:manualLayout>
              </c:layout>
              <c:tx>
                <c:rich>
                  <a:bodyPr/>
                  <a:lstStyle/>
                  <a:p>
                    <a:fld id="{4754F490-D357-491F-8BA5-670F3983AF3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(n=217)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3C-4A97-8EC4-29E14B85B311}"/>
                </c:ext>
              </c:extLst>
            </c:dLbl>
            <c:dLbl>
              <c:idx val="4"/>
              <c:layout>
                <c:manualLayout>
                  <c:x val="0"/>
                  <c:y val="-3.5462170117273366E-2"/>
                </c:manualLayout>
              </c:layout>
              <c:tx>
                <c:rich>
                  <a:bodyPr/>
                  <a:lstStyle/>
                  <a:p>
                    <a:fld id="{4D0D9D3C-251D-4A74-9511-0B968AF3314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(n=213)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23C-4A97-8EC4-29E14B85B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22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Sheet1!$C$2:$C$6</c:f>
                <c:numCache>
                  <c:formatCode>General</c:formatCode>
                  <c:ptCount val="5"/>
                  <c:pt idx="0">
                    <c:v>0.23699999999999999</c:v>
                  </c:pt>
                  <c:pt idx="1">
                    <c:v>0.28470000000000001</c:v>
                  </c:pt>
                  <c:pt idx="2">
                    <c:v>0.33260000000000001</c:v>
                  </c:pt>
                  <c:pt idx="3">
                    <c:v>0.308</c:v>
                  </c:pt>
                  <c:pt idx="4">
                    <c:v>0.28939999999999999</c:v>
                  </c:pt>
                </c:numCache>
              </c:numRef>
            </c:plus>
            <c:minus>
              <c:numRef>
                <c:f>Sheet1!$C$2:$C$6</c:f>
                <c:numCache>
                  <c:formatCode>General</c:formatCode>
                  <c:ptCount val="5"/>
                  <c:pt idx="0">
                    <c:v>0.23699999999999999</c:v>
                  </c:pt>
                  <c:pt idx="1">
                    <c:v>0.28470000000000001</c:v>
                  </c:pt>
                  <c:pt idx="2">
                    <c:v>0.33260000000000001</c:v>
                  </c:pt>
                  <c:pt idx="3">
                    <c:v>0.308</c:v>
                  </c:pt>
                  <c:pt idx="4">
                    <c:v>0.28939999999999999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2060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0.316</c:v>
                </c:pt>
                <c:pt idx="2">
                  <c:v>0.38400000000000001</c:v>
                </c:pt>
                <c:pt idx="3">
                  <c:v>0.41</c:v>
                </c:pt>
                <c:pt idx="4">
                  <c:v>0.443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3C-4A97-8EC4-29E14B85B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397280"/>
        <c:axId val="586394000"/>
      </c:lineChart>
      <c:catAx>
        <c:axId val="5863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4000"/>
        <c:crosses val="autoZero"/>
        <c:auto val="1"/>
        <c:lblAlgn val="ctr"/>
        <c:lblOffset val="100"/>
        <c:noMultiLvlLbl val="0"/>
      </c:catAx>
      <c:valAx>
        <c:axId val="5863940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Mean CD4+:CD8+ ratio ±SD</a:t>
                </a:r>
              </a:p>
            </c:rich>
          </c:tx>
          <c:layout>
            <c:manualLayout>
              <c:xMode val="edge"/>
              <c:yMode val="edge"/>
              <c:x val="8.6100012020469366E-2"/>
              <c:y val="0.139796012107294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49329501915708"/>
          <c:y val="3.4483301377672686E-2"/>
          <c:w val="0.75521679438058753"/>
          <c:h val="0.7890547571605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FBD-4C28-AADC-C9896A58F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Randomised              Cohort (N=272)</c:v>
                </c:pt>
                <c:pt idx="1">
                  <c:v>Non-randomised Cohort (N=99)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D-4C28-AADC-C9896A58F3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879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8BDF36C-99E5-4ADF-8FC3-755A806EDE16}" type="VALUE">
                      <a:rPr lang="en-US" smtClean="0"/>
                      <a:pPr/>
                      <a:t>[VALUE]</a:t>
                    </a:fld>
                    <a:r>
                      <a:rPr lang="en-US" baseline="30000" dirty="0"/>
                      <a:t>†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BD-4C28-AADC-C9896A58F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Randomised              Cohort (N=272)</c:v>
                </c:pt>
                <c:pt idx="1">
                  <c:v>Non-randomised Cohort (N=99)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BD-4C28-AADC-C9896A58F3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Randomised              Cohort (N=272)</c:v>
                </c:pt>
                <c:pt idx="1">
                  <c:v>Non-randomised Cohort (N=99)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F-4D74-95AB-CE8CF4239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43114528"/>
        <c:axId val="643114856"/>
      </c:barChart>
      <c:catAx>
        <c:axId val="6431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856"/>
        <c:crosses val="autoZero"/>
        <c:auto val="1"/>
        <c:lblAlgn val="ctr"/>
        <c:lblOffset val="100"/>
        <c:noMultiLvlLbl val="0"/>
      </c:catAx>
      <c:valAx>
        <c:axId val="64311485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effectLst/>
                  </a:rPr>
                  <a:t>Participants</a:t>
                </a:r>
                <a:r>
                  <a:rPr lang="en-US" sz="1200" b="0" baseline="0" dirty="0">
                    <a:effectLst/>
                  </a:rPr>
                  <a:t> (%)</a:t>
                </a:r>
                <a:endParaRPr lang="en-GB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6468390804597706E-2"/>
              <c:y val="0.27193862592348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5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111685823754793"/>
          <c:y val="6.7697002179316471E-2"/>
          <c:w val="0.36744636015325671"/>
          <c:h val="7.1792591177676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8489751887814"/>
          <c:y val="2.8111151937456006E-2"/>
          <c:w val="0.85501510248112189"/>
          <c:h val="0.75321433683505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Randomised Cohort (n=272)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R5 ant</c:v>
                </c:pt>
                <c:pt idx="5">
                  <c:v>FI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88</c:v>
                </c:pt>
                <c:pt idx="1">
                  <c:v>81</c:v>
                </c:pt>
                <c:pt idx="2">
                  <c:v>74</c:v>
                </c:pt>
                <c:pt idx="3">
                  <c:v>29</c:v>
                </c:pt>
                <c:pt idx="4">
                  <c:v>78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1-42C8-BA85-C48FAC132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Non-randomised Cohort (N=99)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R5 ant</c:v>
                </c:pt>
                <c:pt idx="5">
                  <c:v>FI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1-42C8-BA85-C48FAC13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43114528"/>
        <c:axId val="643114856"/>
      </c:barChart>
      <c:catAx>
        <c:axId val="6431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856"/>
        <c:crosses val="autoZero"/>
        <c:auto val="1"/>
        <c:lblAlgn val="ctr"/>
        <c:lblOffset val="100"/>
        <c:noMultiLvlLbl val="0"/>
      </c:catAx>
      <c:valAx>
        <c:axId val="64311485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effectLst/>
                  </a:rPr>
                  <a:t>Participants (%)</a:t>
                </a:r>
                <a:endParaRPr lang="en-GB" sz="1200" b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0407407407408"/>
          <c:y val="4.8905304075799898E-2"/>
          <c:w val="0.8338255555555556"/>
          <c:h val="0.74079277531590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Fully active*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DTG    (75% BID) </c:v>
                </c:pt>
                <c:pt idx="1">
                  <c:v>DRV    (74% BID)</c:v>
                </c:pt>
                <c:pt idx="2">
                  <c:v>TFV     (98% TDF)</c:v>
                </c:pt>
                <c:pt idx="3">
                  <c:v>ETR</c:v>
                </c:pt>
                <c:pt idx="4">
                  <c:v>MVC</c:v>
                </c:pt>
                <c:pt idx="5">
                  <c:v>ENF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65.52</c:v>
                </c:pt>
                <c:pt idx="1">
                  <c:v>16.66</c:v>
                </c:pt>
                <c:pt idx="2">
                  <c:v>6.88</c:v>
                </c:pt>
                <c:pt idx="3">
                  <c:v>10.4</c:v>
                </c:pt>
                <c:pt idx="4">
                  <c:v>17.86</c:v>
                </c:pt>
                <c:pt idx="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D-41BF-8AC8-12B8C170E7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fully active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DTG    (75% BID) </c:v>
                </c:pt>
                <c:pt idx="1">
                  <c:v>DRV    (74% BID)</c:v>
                </c:pt>
                <c:pt idx="2">
                  <c:v>TFV     (98% TDF)</c:v>
                </c:pt>
                <c:pt idx="3">
                  <c:v>ETR</c:v>
                </c:pt>
                <c:pt idx="4">
                  <c:v>MVC</c:v>
                </c:pt>
                <c:pt idx="5">
                  <c:v>ENF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18.480000000000004</c:v>
                </c:pt>
                <c:pt idx="1">
                  <c:v>32.340000000000003</c:v>
                </c:pt>
                <c:pt idx="2">
                  <c:v>36.119999999999997</c:v>
                </c:pt>
                <c:pt idx="3">
                  <c:v>9.6</c:v>
                </c:pt>
                <c:pt idx="4">
                  <c:v>1.1400000000000006</c:v>
                </c:pt>
                <c:pt idx="5">
                  <c:v>1.8000000000000007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22-4386-92EE-66E7D786D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74988640"/>
        <c:axId val="674982736"/>
      </c:barChart>
      <c:catAx>
        <c:axId val="6749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82736"/>
        <c:crosses val="autoZero"/>
        <c:auto val="1"/>
        <c:lblAlgn val="ctr"/>
        <c:lblOffset val="100"/>
        <c:noMultiLvlLbl val="0"/>
      </c:catAx>
      <c:valAx>
        <c:axId val="6749827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Participants (%)</a:t>
                </a:r>
                <a:r>
                  <a:rPr lang="en-GB" sz="1200" b="0" i="0" u="none" strike="noStrike" baseline="30000" dirty="0">
                    <a:effectLst/>
                  </a:rPr>
                  <a:t> †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8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613540615516"/>
          <c:y val="4.8905304075799898E-2"/>
          <c:w val="0.86069742973783925"/>
          <c:h val="0.74079277531590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Fully active*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3">
                  <c:v>ETR</c:v>
                </c:pt>
                <c:pt idx="4">
                  <c:v>MVC</c:v>
                </c:pt>
                <c:pt idx="5">
                  <c:v>ENF</c:v>
                </c:pt>
                <c:pt idx="6">
                  <c:v>IBA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0.75</c:v>
                </c:pt>
                <c:pt idx="1">
                  <c:v>0</c:v>
                </c:pt>
                <c:pt idx="2">
                  <c:v>0</c:v>
                </c:pt>
                <c:pt idx="3">
                  <c:v>1.05</c:v>
                </c:pt>
                <c:pt idx="4">
                  <c:v>0</c:v>
                </c:pt>
                <c:pt idx="5">
                  <c:v>1.98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54-40B5-8FD6-E852CD86CA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fully active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3">
                  <c:v>ETR</c:v>
                </c:pt>
                <c:pt idx="4">
                  <c:v>MVC</c:v>
                </c:pt>
                <c:pt idx="5">
                  <c:v>ENF</c:v>
                </c:pt>
                <c:pt idx="6">
                  <c:v>IBA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74.25</c:v>
                </c:pt>
                <c:pt idx="1">
                  <c:v>72</c:v>
                </c:pt>
                <c:pt idx="2">
                  <c:v>75</c:v>
                </c:pt>
                <c:pt idx="3">
                  <c:v>19.95</c:v>
                </c:pt>
                <c:pt idx="4">
                  <c:v>8</c:v>
                </c:pt>
                <c:pt idx="5">
                  <c:v>9.02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4-40B5-8FD6-E852CD86C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74988640"/>
        <c:axId val="674982736"/>
      </c:barChart>
      <c:catAx>
        <c:axId val="6749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82736"/>
        <c:crosses val="autoZero"/>
        <c:auto val="1"/>
        <c:lblAlgn val="ctr"/>
        <c:lblOffset val="100"/>
        <c:noMultiLvlLbl val="0"/>
      </c:catAx>
      <c:valAx>
        <c:axId val="6749827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Participants (%)</a:t>
                </a:r>
                <a:r>
                  <a:rPr lang="en-GB" sz="1200" b="0" i="0" u="none" strike="noStrike" baseline="30000" dirty="0">
                    <a:effectLst/>
                  </a:rPr>
                  <a:t> †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8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8182601205858"/>
          <c:y val="0.13619896056564751"/>
          <c:w val="0.75686120306233717"/>
          <c:h val="0.72718808605933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&lt;40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Pt>
            <c:idx val="1"/>
            <c:marker>
              <c:symbol val="circle"/>
              <c:size val="9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00206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202-4BBA-96EE-C745857D5B1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07-4002-8F51-5D8939D3B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Baseline*</c:v>
                </c:pt>
                <c:pt idx="1">
                  <c:v>Wk 24</c:v>
                </c:pt>
                <c:pt idx="2">
                  <c:v>Wk 48</c:v>
                </c:pt>
                <c:pt idx="3">
                  <c:v>Wk 72</c:v>
                </c:pt>
                <c:pt idx="4">
                  <c:v>Wk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53</c:v>
                </c:pt>
                <c:pt idx="2">
                  <c:v>54</c:v>
                </c:pt>
                <c:pt idx="3">
                  <c:v>53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DB-4A12-9D66-47891109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093976"/>
        <c:axId val="594095288"/>
      </c:lineChart>
      <c:catAx>
        <c:axId val="59409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095288"/>
        <c:crosses val="autoZero"/>
        <c:auto val="1"/>
        <c:lblAlgn val="ctr"/>
        <c:lblOffset val="100"/>
        <c:noMultiLvlLbl val="0"/>
      </c:catAx>
      <c:valAx>
        <c:axId val="5940952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09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8178225829014"/>
          <c:y val="0.13307495065540251"/>
          <c:w val="0.75686120306233717"/>
          <c:h val="0.72718808605933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&lt;40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Pt>
            <c:idx val="1"/>
            <c:marker>
              <c:symbol val="circle"/>
              <c:size val="9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92D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202-4BBA-96EE-C745857D5B1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4A-426D-A050-7BE93AE1D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Baseline*</c:v>
                </c:pt>
                <c:pt idx="1">
                  <c:v>Wk 24</c:v>
                </c:pt>
                <c:pt idx="2">
                  <c:v>Wk 48</c:v>
                </c:pt>
                <c:pt idx="3">
                  <c:v>Wk 72</c:v>
                </c:pt>
                <c:pt idx="4">
                  <c:v>Wk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37</c:v>
                </c:pt>
                <c:pt idx="2">
                  <c:v>38</c:v>
                </c:pt>
                <c:pt idx="3">
                  <c:v>35</c:v>
                </c:pt>
                <c:pt idx="4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DB-4A12-9D66-47891109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093976"/>
        <c:axId val="594095288"/>
      </c:lineChart>
      <c:catAx>
        <c:axId val="59409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095288"/>
        <c:crosses val="autoZero"/>
        <c:auto val="1"/>
        <c:lblAlgn val="ctr"/>
        <c:lblOffset val="100"/>
        <c:noMultiLvlLbl val="0"/>
      </c:catAx>
      <c:valAx>
        <c:axId val="5940952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09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9033058137064"/>
          <c:y val="5.8250740119339346E-2"/>
          <c:w val="0.85766888503515282"/>
          <c:h val="0.75852971954765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&lt;400</c:v>
                </c:pt>
              </c:strCache>
            </c:strRef>
          </c:tx>
          <c:spPr>
            <a:ln w="31750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triangle"/>
            <c:size val="9"/>
            <c:spPr>
              <a:solidFill>
                <a:srgbClr val="92D050"/>
              </a:solidFill>
              <a:ln w="9525">
                <a:solidFill>
                  <a:srgbClr val="92D050"/>
                </a:solidFill>
                <a:prstDash val="sysDot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D1-4F3A-A66E-FA65E97006E9}"/>
                </c:ext>
              </c:extLst>
            </c:dLbl>
            <c:dLbl>
              <c:idx val="1"/>
              <c:layout>
                <c:manualLayout>
                  <c:x val="-7.451316516284931E-2"/>
                  <c:y val="-3.7542050628609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1-4F3A-A66E-FA65E97006E9}"/>
                </c:ext>
              </c:extLst>
            </c:dLbl>
            <c:dLbl>
              <c:idx val="2"/>
              <c:layout>
                <c:manualLayout>
                  <c:x val="-4.1560540073872589E-2"/>
                  <c:y val="-3.5947809023119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D1-4F3A-A66E-FA65E97006E9}"/>
                </c:ext>
              </c:extLst>
            </c:dLbl>
            <c:dLbl>
              <c:idx val="3"/>
              <c:layout>
                <c:manualLayout>
                  <c:x val="-4.7843328597331064E-2"/>
                  <c:y val="-4.9006092408947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D1-4F3A-A66E-FA65E97006E9}"/>
                </c:ext>
              </c:extLst>
            </c:dLbl>
            <c:dLbl>
              <c:idx val="4"/>
              <c:layout>
                <c:manualLayout>
                  <c:x val="-4.0945123623228309E-2"/>
                  <c:y val="-3.0177744315212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D1-4F3A-A66E-FA65E9700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(N=99)</c:v>
                </c:pt>
                <c:pt idx="1">
                  <c:v>Wk 24 (n=89)</c:v>
                </c:pt>
                <c:pt idx="2">
                  <c:v>Wk 48
(n=83)</c:v>
                </c:pt>
                <c:pt idx="3">
                  <c:v>Wk 72
(n=75)</c:v>
                </c:pt>
                <c:pt idx="4">
                  <c:v>Wk 96
(n=66)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</c:v>
                </c:pt>
                <c:pt idx="1">
                  <c:v>53</c:v>
                </c:pt>
                <c:pt idx="2">
                  <c:v>55</c:v>
                </c:pt>
                <c:pt idx="3">
                  <c:v>61</c:v>
                </c:pt>
                <c:pt idx="4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D1-4F3A-A66E-FA65E97006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&lt;200 </c:v>
                </c:pt>
              </c:strCache>
            </c:strRef>
          </c:tx>
          <c:spPr>
            <a:ln w="317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92D050"/>
              </a:solidFill>
              <a:ln w="12700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1-4F3A-A66E-FA65E97006E9}"/>
                </c:ext>
              </c:extLst>
            </c:dLbl>
            <c:dLbl>
              <c:idx val="1"/>
              <c:layout>
                <c:manualLayout>
                  <c:x val="-1.7903073601414552E-3"/>
                  <c:y val="2.6914201680045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D1-4F3A-A66E-FA65E97006E9}"/>
                </c:ext>
              </c:extLst>
            </c:dLbl>
            <c:dLbl>
              <c:idx val="2"/>
              <c:layout>
                <c:manualLayout>
                  <c:x val="-6.6178894240527406E-2"/>
                  <c:y val="2.3649630833588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D1-4F3A-A66E-FA65E97006E9}"/>
                </c:ext>
              </c:extLst>
            </c:dLbl>
            <c:dLbl>
              <c:idx val="3"/>
              <c:layout>
                <c:manualLayout>
                  <c:x val="-6.9384317820617269E-2"/>
                  <c:y val="2.6914201680045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D1-4F3A-A66E-FA65E97006E9}"/>
                </c:ext>
              </c:extLst>
            </c:dLbl>
            <c:dLbl>
              <c:idx val="4"/>
              <c:layout>
                <c:manualLayout>
                  <c:x val="1.8420938067677153E-2"/>
                  <c:y val="1.7044401505198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D1-4F3A-A66E-FA65E9700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(N=99)</c:v>
                </c:pt>
                <c:pt idx="1">
                  <c:v>Wk 24 (n=89)</c:v>
                </c:pt>
                <c:pt idx="2">
                  <c:v>Wk 48
(n=83)</c:v>
                </c:pt>
                <c:pt idx="3">
                  <c:v>Wk 72
(n=75)</c:v>
                </c:pt>
                <c:pt idx="4">
                  <c:v>Wk 96
(n=66)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</c:v>
                </c:pt>
                <c:pt idx="1">
                  <c:v>49</c:v>
                </c:pt>
                <c:pt idx="2">
                  <c:v>54</c:v>
                </c:pt>
                <c:pt idx="3">
                  <c:v>59</c:v>
                </c:pt>
                <c:pt idx="4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3D1-4F3A-A66E-FA65E97006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&lt;40</c:v>
                </c:pt>
              </c:strCache>
            </c:strRef>
          </c:tx>
          <c:spPr>
            <a:ln w="3175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  <a:ln w="12700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D1-4F3A-A66E-FA65E97006E9}"/>
                </c:ext>
              </c:extLst>
            </c:dLbl>
            <c:dLbl>
              <c:idx val="1"/>
              <c:layout>
                <c:manualLayout>
                  <c:x val="-1.6893987677926447E-2"/>
                  <c:y val="5.8040727963311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D1-4F3A-A66E-FA65E97006E9}"/>
                </c:ext>
              </c:extLst>
            </c:dLbl>
            <c:dLbl>
              <c:idx val="2"/>
              <c:layout>
                <c:manualLayout>
                  <c:x val="-4.8420016497797064E-2"/>
                  <c:y val="3.2683238176662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D1-4F3A-A66E-FA65E97006E9}"/>
                </c:ext>
              </c:extLst>
            </c:dLbl>
            <c:dLbl>
              <c:idx val="3"/>
              <c:layout>
                <c:manualLayout>
                  <c:x val="-7.291002933758349E-2"/>
                  <c:y val="3.1012908935695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D1-4F3A-A66E-FA65E97006E9}"/>
                </c:ext>
              </c:extLst>
            </c:dLbl>
            <c:dLbl>
              <c:idx val="4"/>
              <c:layout>
                <c:manualLayout>
                  <c:x val="-5.3510417979997976E-2"/>
                  <c:y val="3.184807355617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D1-4F3A-A66E-FA65E9700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(N=99)</c:v>
                </c:pt>
                <c:pt idx="1">
                  <c:v>Wk 24 (n=89)</c:v>
                </c:pt>
                <c:pt idx="2">
                  <c:v>Wk 48
(n=83)</c:v>
                </c:pt>
                <c:pt idx="3">
                  <c:v>Wk 72
(n=75)</c:v>
                </c:pt>
                <c:pt idx="4">
                  <c:v>Wk 96
(n=66)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</c:v>
                </c:pt>
                <c:pt idx="1">
                  <c:v>42</c:v>
                </c:pt>
                <c:pt idx="2">
                  <c:v>48</c:v>
                </c:pt>
                <c:pt idx="3">
                  <c:v>49</c:v>
                </c:pt>
                <c:pt idx="4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3D1-4F3A-A66E-FA65E97006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8379880"/>
        <c:axId val="788381192"/>
      </c:lineChart>
      <c:catAx>
        <c:axId val="78837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81192"/>
        <c:crosses val="autoZero"/>
        <c:auto val="1"/>
        <c:lblAlgn val="ctr"/>
        <c:lblOffset val="100"/>
        <c:noMultiLvlLbl val="0"/>
      </c:catAx>
      <c:valAx>
        <c:axId val="7883811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Participants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79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45287888151435"/>
          <c:y val="0.64667787642994834"/>
          <c:w val="0.30622632584822351"/>
          <c:h val="0.13254466316771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080473910701"/>
          <c:y val="6.1515310965796301E-2"/>
          <c:w val="0.86563854690050435"/>
          <c:h val="0.75852971954765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&lt;400 </c:v>
                </c:pt>
              </c:strCache>
            </c:strRef>
          </c:tx>
          <c:spPr>
            <a:ln w="31750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triang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69-4B61-A997-E48B8F106A5D}"/>
                </c:ext>
              </c:extLst>
            </c:dLbl>
            <c:dLbl>
              <c:idx val="1"/>
              <c:layout>
                <c:manualLayout>
                  <c:x val="-0.10323448412723092"/>
                  <c:y val="-1.7954625549868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69-4B61-A997-E48B8F106A5D}"/>
                </c:ext>
              </c:extLst>
            </c:dLbl>
            <c:dLbl>
              <c:idx val="2"/>
              <c:layout>
                <c:manualLayout>
                  <c:x val="-9.9003178002635875E-2"/>
                  <c:y val="-2.9418667330205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69-4B61-A997-E48B8F106A5D}"/>
                </c:ext>
              </c:extLst>
            </c:dLbl>
            <c:dLbl>
              <c:idx val="3"/>
              <c:layout>
                <c:manualLayout>
                  <c:x val="-8.0154812432260372E-2"/>
                  <c:y val="-3.9212379869576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69-4B61-A997-E48B8F106A5D}"/>
                </c:ext>
              </c:extLst>
            </c:dLbl>
            <c:dLbl>
              <c:idx val="4"/>
              <c:layout>
                <c:manualLayout>
                  <c:x val="-4.0945123623228309E-2"/>
                  <c:y val="-3.6706886008126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69-4B61-A997-E48B8F106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(N=272)*</c:v>
                </c:pt>
                <c:pt idx="1">
                  <c:v>Wk 24
(n=246)</c:v>
                </c:pt>
                <c:pt idx="2">
                  <c:v>Wk 48
(n=233)</c:v>
                </c:pt>
                <c:pt idx="3">
                  <c:v>Wk 72
(n=221)</c:v>
                </c:pt>
                <c:pt idx="4">
                  <c:v>Wk 96
(n=214)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</c:v>
                </c:pt>
                <c:pt idx="1">
                  <c:v>84.960000000000008</c:v>
                </c:pt>
                <c:pt idx="2">
                  <c:v>86</c:v>
                </c:pt>
                <c:pt idx="3">
                  <c:v>90</c:v>
                </c:pt>
                <c:pt idx="4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69-4B61-A997-E48B8F106A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&lt;200 </c:v>
                </c:pt>
              </c:strCache>
            </c:strRef>
          </c:tx>
          <c:spPr>
            <a:ln w="31750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square"/>
            <c:size val="9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69-4B61-A997-E48B8F106A5D}"/>
                </c:ext>
              </c:extLst>
            </c:dLbl>
            <c:dLbl>
              <c:idx val="1"/>
              <c:layout>
                <c:manualLayout>
                  <c:x val="-1.0018538819859162E-2"/>
                  <c:y val="3.9972485065873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69-4B61-A997-E48B8F106A5D}"/>
                </c:ext>
              </c:extLst>
            </c:dLbl>
            <c:dLbl>
              <c:idx val="2"/>
              <c:layout>
                <c:manualLayout>
                  <c:x val="-4.1047740146693636E-2"/>
                  <c:y val="3.6707914219416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69-4B61-A997-E48B8F106A5D}"/>
                </c:ext>
              </c:extLst>
            </c:dLbl>
            <c:dLbl>
              <c:idx val="3"/>
              <c:layout>
                <c:manualLayout>
                  <c:x val="-5.5023658338426602E-2"/>
                  <c:y val="3.670791421941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69-4B61-A997-E48B8F106A5D}"/>
                </c:ext>
              </c:extLst>
            </c:dLbl>
            <c:dLbl>
              <c:idx val="4"/>
              <c:layout>
                <c:manualLayout>
                  <c:x val="-5.3382359343276863E-2"/>
                  <c:y val="3.336725573748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69-4B61-A997-E48B8F106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(N=272)*</c:v>
                </c:pt>
                <c:pt idx="1">
                  <c:v>Wk 24
(n=246)</c:v>
                </c:pt>
                <c:pt idx="2">
                  <c:v>Wk 48
(n=233)</c:v>
                </c:pt>
                <c:pt idx="3">
                  <c:v>Wk 72
(n=221)</c:v>
                </c:pt>
                <c:pt idx="4">
                  <c:v>Wk 96
(n=214)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</c:v>
                </c:pt>
                <c:pt idx="1">
                  <c:v>78.86</c:v>
                </c:pt>
                <c:pt idx="2">
                  <c:v>84</c:v>
                </c:pt>
                <c:pt idx="3">
                  <c:v>86</c:v>
                </c:pt>
                <c:pt idx="4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469-4B61-A997-E48B8F106A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&lt;40</c:v>
                </c:pt>
              </c:strCache>
            </c:strRef>
          </c:tx>
          <c:spPr>
            <a:ln w="31750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69-4B61-A997-E48B8F106A5D}"/>
                </c:ext>
              </c:extLst>
            </c:dLbl>
            <c:dLbl>
              <c:idx val="1"/>
              <c:layout>
                <c:manualLayout>
                  <c:x val="-3.3033474471100867E-2"/>
                  <c:y val="3.5188732038112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69-4B61-A997-E48B8F106A5D}"/>
                </c:ext>
              </c:extLst>
            </c:dLbl>
            <c:dLbl>
              <c:idx val="2"/>
              <c:layout>
                <c:manualLayout>
                  <c:x val="-3.4059357015606195E-2"/>
                  <c:y val="2.9418667330205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469-4B61-A997-E48B8F106A5D}"/>
                </c:ext>
              </c:extLst>
            </c:dLbl>
            <c:dLbl>
              <c:idx val="3"/>
              <c:layout>
                <c:manualLayout>
                  <c:x val="-3.7008380632106479E-2"/>
                  <c:y val="3.7542050628609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69-4B61-A997-E48B8F106A5D}"/>
                </c:ext>
              </c:extLst>
            </c:dLbl>
            <c:dLbl>
              <c:idx val="4"/>
              <c:layout>
                <c:manualLayout>
                  <c:x val="-3.1969428756711903E-2"/>
                  <c:y val="3.184807355617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469-4B61-A997-E48B8F106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(N=272)*</c:v>
                </c:pt>
                <c:pt idx="1">
                  <c:v>Wk 24
(n=246)</c:v>
                </c:pt>
                <c:pt idx="2">
                  <c:v>Wk 48
(n=233)</c:v>
                </c:pt>
                <c:pt idx="3">
                  <c:v>Wk 72
(n=221)</c:v>
                </c:pt>
                <c:pt idx="4">
                  <c:v>Wk 96
(n=214)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</c:v>
                </c:pt>
                <c:pt idx="1">
                  <c:v>57.320000000000007</c:v>
                </c:pt>
                <c:pt idx="2">
                  <c:v>62</c:v>
                </c:pt>
                <c:pt idx="3">
                  <c:v>67</c:v>
                </c:pt>
                <c:pt idx="4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469-4B61-A997-E48B8F106A5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8379880"/>
        <c:axId val="788381192"/>
      </c:lineChart>
      <c:catAx>
        <c:axId val="78837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81192"/>
        <c:crosses val="autoZero"/>
        <c:auto val="1"/>
        <c:lblAlgn val="ctr"/>
        <c:lblOffset val="100"/>
        <c:noMultiLvlLbl val="0"/>
      </c:catAx>
      <c:valAx>
        <c:axId val="7883811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Participants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79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45287888151435"/>
          <c:y val="0.64667781076336706"/>
          <c:w val="0.30622632584822351"/>
          <c:h val="0.13907380269293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571F0D-1E02-4F2E-8DBB-17FE8F52A9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E33F7-7E79-472D-A949-53E901B73B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063" y="1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BF33C-6D41-41BA-938C-7E60FF598E1E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524ED-17E7-4A2C-BFC0-5D854D3888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267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6B48C-078D-48B2-9441-C1A5DDBC34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063" y="9432267"/>
            <a:ext cx="2944899" cy="497425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929767-6CDD-43A4-B2BE-F79A6CF044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CCFD5F-74FC-4A94-8751-D04197ED2C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1432E-F578-4231-834B-E13A14501A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063" y="1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5C36CF-4937-4705-A108-18EC085EED59}" type="datetimeFigureOut">
              <a:rPr lang="en-GB"/>
              <a:pPr>
                <a:defRPr/>
              </a:pPr>
              <a:t>06/09/2019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C126D4-CEFB-423B-950A-7153412466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CEC5EB-E421-4184-B618-434CEC7CD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066" y="4717843"/>
            <a:ext cx="5434369" cy="4468275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E36C7-F699-4DE2-85AB-AB502BC726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267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601BF-2EFC-4198-ADC1-EA5345946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063" y="9432267"/>
            <a:ext cx="2944899" cy="497425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F60B8F-7AD4-43FA-BC4F-B0E8F77DCBE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4338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0B8F-7AD4-43FA-BC4F-B0E8F77DCBEC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BE6C836-C1C7-4F58-964D-4FC7AC358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2277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610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94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0B8F-7AD4-43FA-BC4F-B0E8F77DCBEC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A676038-5EE4-4FD2-9EDA-B4033A8C1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9258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0B8F-7AD4-43FA-BC4F-B0E8F77DCBEC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B7076CB-C6DC-4B8A-A59F-6A5980887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3572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0B8F-7AD4-43FA-BC4F-B0E8F77DCBEC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46AB4FE-63EF-4966-971B-16CBEBD9E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9937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2846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843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4547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377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22613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075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724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822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8533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1E8D-81D6-4D83-8A10-414CEFC607C0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B67AB74-3C9C-4540-AE13-30ED044B0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B7757C7-690F-4862-BFDC-A121CE59D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8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2873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E853D-5463-4048-B898-1F2E1C6B801F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9820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853D-5463-4048-B898-1F2E1C6B801F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E686C2D-BAE0-4D51-97D9-029F5994C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6403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40B8B63A-43C1-4121-BA95-BEECB2B4E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12192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117600" y="5590032"/>
            <a:ext cx="8631936" cy="859536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17600" y="2693988"/>
            <a:ext cx="8636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17600" y="4509582"/>
            <a:ext cx="8631936" cy="1046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0" y="1478424"/>
            <a:ext cx="12192000" cy="537957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C6E2930-3E55-4608-B054-CF87242DFC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985" y="260350"/>
            <a:ext cx="8995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7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665137D7-3D1A-44A6-B709-D0EBFBF76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12192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17600" y="2693988"/>
            <a:ext cx="8636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17600" y="4511040"/>
            <a:ext cx="8631936" cy="1889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0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Teal Sub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1BD031-DF0A-4748-86AE-32AA3B5803B0}"/>
              </a:ext>
            </a:extLst>
          </p:cNvPr>
          <p:cNvCxnSpPr/>
          <p:nvPr userDrawn="1"/>
        </p:nvCxnSpPr>
        <p:spPr>
          <a:xfrm>
            <a:off x="624418" y="3648075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0149" y="3785617"/>
            <a:ext cx="10485120" cy="1014984"/>
          </a:xfrm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defRPr sz="2000" b="1" i="0" cap="none" baseline="0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110149" y="990601"/>
            <a:ext cx="10485120" cy="248056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0" indent="0">
              <a:buNone/>
              <a:defRPr lang="en-US" sz="4000" b="1" dirty="0" smtClean="0">
                <a:solidFill>
                  <a:srgbClr val="E318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10149" y="4828881"/>
            <a:ext cx="10485120" cy="838200"/>
          </a:xfrm>
        </p:spPr>
        <p:txBody>
          <a:bodyPr/>
          <a:lstStyle>
            <a:lvl1pPr marL="0" indent="0">
              <a:buNone/>
              <a:defRPr sz="1600" b="1"/>
            </a:lvl1pPr>
            <a:lvl2pPr marL="185738" indent="0">
              <a:buNone/>
              <a:defRPr b="1"/>
            </a:lvl2pPr>
            <a:lvl3pPr marL="381000" indent="0">
              <a:buNone/>
              <a:defRPr b="1"/>
            </a:lvl3pPr>
            <a:lvl4pPr marL="552450" indent="0">
              <a:buNone/>
              <a:defRPr b="1"/>
            </a:lvl4pPr>
            <a:lvl5pPr marL="715962" indent="0">
              <a:buNone/>
              <a:defRPr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110149" y="5705573"/>
            <a:ext cx="10485120" cy="750062"/>
          </a:xfrm>
        </p:spPr>
        <p:txBody>
          <a:bodyPr/>
          <a:lstStyle>
            <a:lvl1pPr marL="0" indent="0">
              <a:buNone/>
              <a:defRPr sz="1200" i="1"/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96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CA5331-0E3D-435F-98B7-CD0C7B345A64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1200" y="1350963"/>
            <a:ext cx="11144251" cy="4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30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FDD1F-193D-4444-8BA6-D4650EFEB26A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26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8824C6-0AF2-42EB-BFAC-E2A650DAD94D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1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11200" y="1371600"/>
            <a:ext cx="11143488" cy="381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711200" y="1786128"/>
            <a:ext cx="11143488" cy="4059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05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F7E06F-16EA-4BC1-A7BC-683B777A5569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11201" y="1350963"/>
            <a:ext cx="5364480" cy="44988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/>
          </p:nvPr>
        </p:nvSpPr>
        <p:spPr>
          <a:xfrm>
            <a:off x="6490208" y="1350963"/>
            <a:ext cx="5364480" cy="44988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11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Col Content_Teal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92E9FB-17DB-482D-9F52-AEC2982C4D1A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11201" y="1769364"/>
            <a:ext cx="5364480" cy="405993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11201" y="1371600"/>
            <a:ext cx="536448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6490208" y="1769364"/>
            <a:ext cx="5364480" cy="405993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490208" y="1371600"/>
            <a:ext cx="536448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65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4FCFD9-1830-4E78-8A5E-EDB5EB9A6E61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1201" y="1371600"/>
            <a:ext cx="11143488" cy="457200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82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9D5035-5207-47F1-A82E-0056707BC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2400"/>
            <a:ext cx="1005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E05BE5-B4D8-4160-96E3-770131ABD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350964"/>
            <a:ext cx="11144251" cy="44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id="{87C7B8B6-9EB8-4F9C-A2B7-D919569155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985" y="260350"/>
            <a:ext cx="8995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C49C98DC-C2CE-4D2F-B0B7-F81E8DC40C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12192000" cy="3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0C513E3-E43F-4415-B815-E429A72F51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317" y="6505575"/>
            <a:ext cx="1201208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100" b="1" dirty="0">
                <a:solidFill>
                  <a:srgbClr val="000000"/>
                </a:solidFill>
              </a:rPr>
              <a:t>10th IAS Conference on HIV Science</a:t>
            </a:r>
            <a:r>
              <a:rPr lang="es-ES" sz="1100" b="1" dirty="0">
                <a:solidFill>
                  <a:srgbClr val="000000"/>
                </a:solidFill>
              </a:rPr>
              <a:t>; </a:t>
            </a:r>
            <a:r>
              <a:rPr lang="es-ES" sz="1100" b="1" dirty="0" err="1">
                <a:solidFill>
                  <a:srgbClr val="000000"/>
                </a:solidFill>
              </a:rPr>
              <a:t>July</a:t>
            </a:r>
            <a:r>
              <a:rPr lang="es-ES" sz="1100" b="1" dirty="0">
                <a:solidFill>
                  <a:srgbClr val="000000"/>
                </a:solidFill>
              </a:rPr>
              <a:t> 21–24, 2019; </a:t>
            </a:r>
            <a:r>
              <a:rPr lang="es-ES" sz="1100" b="1" dirty="0" err="1">
                <a:solidFill>
                  <a:srgbClr val="000000"/>
                </a:solidFill>
              </a:rPr>
              <a:t>Mexico</a:t>
            </a:r>
            <a:r>
              <a:rPr lang="es-ES" sz="1100" b="1" dirty="0">
                <a:solidFill>
                  <a:srgbClr val="000000"/>
                </a:solidFill>
              </a:rPr>
              <a:t> City, </a:t>
            </a:r>
            <a:r>
              <a:rPr lang="es-ES" sz="1100" b="1" dirty="0" err="1">
                <a:solidFill>
                  <a:srgbClr val="000000"/>
                </a:solidFill>
              </a:rPr>
              <a:t>Mexico</a:t>
            </a:r>
            <a:r>
              <a:rPr lang="es-ES" sz="1100" b="1" dirty="0">
                <a:solidFill>
                  <a:srgbClr val="000000"/>
                </a:solidFill>
              </a:rPr>
              <a:t>  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80" r:id="rId10"/>
    <p:sldLayoutId id="2147484781" r:id="rId11"/>
  </p:sldLayoutIdLst>
  <p:txStyles>
    <p:titleStyle>
      <a:lvl1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9pPr>
    </p:titleStyle>
    <p:bodyStyle>
      <a:lvl1pPr marL="190500" indent="-190500" algn="l" rtl="0" eaLnBrk="1" fontAlgn="base" hangingPunct="1">
        <a:spcBef>
          <a:spcPts val="600"/>
        </a:spcBef>
        <a:spcAft>
          <a:spcPts val="600"/>
        </a:spcAft>
        <a:buClr>
          <a:srgbClr val="E31836"/>
        </a:buClr>
        <a:buSzPct val="115000"/>
        <a:buFont typeface="Arial" panose="020B0604020202020204" pitchFamily="34" charset="0"/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3075" indent="-257175" algn="l" rtl="0" eaLnBrk="1" fontAlgn="base" hangingPunct="1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639763" indent="-158750" algn="l" rtl="0" eaLnBrk="1" fontAlgn="base" hangingPunct="1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lang="en-US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98513" indent="-142875" algn="l" rtl="0" eaLnBrk="1" fontAlgn="base" hangingPunct="1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-"/>
        <a:defRPr lang="en-US" sz="16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22338" indent="-114300" algn="l" defTabSz="923925" rtl="0" eaLnBrk="1" fontAlgn="base" hangingPunct="1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lang="en-GB" sz="14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68338" indent="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None/>
        <a:defRPr sz="1000">
          <a:solidFill>
            <a:schemeClr val="bg2"/>
          </a:solidFill>
          <a:latin typeface="+mn-lt"/>
          <a:cs typeface="+mn-cs"/>
        </a:defRPr>
      </a:lvl6pPr>
      <a:lvl7pPr marL="14478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7pPr>
      <a:lvl8pPr marL="19050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8pPr>
      <a:lvl9pPr marL="23622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elgian-flag-belgium-official-1158171/" TargetMode="External"/><Relationship Id="rId13" Type="http://schemas.openxmlformats.org/officeDocument/2006/relationships/image" Target="../media/image29.jpg"/><Relationship Id="rId18" Type="http://schemas.openxmlformats.org/officeDocument/2006/relationships/hyperlink" Target="http://commons.wikimedia.org/wiki/file:flag_of_france.png" TargetMode="External"/><Relationship Id="rId26" Type="http://schemas.openxmlformats.org/officeDocument/2006/relationships/hyperlink" Target="http://commons.wikimedia.org/wiki/File:Printable_Flag_of_Italy.svg" TargetMode="External"/><Relationship Id="rId39" Type="http://schemas.openxmlformats.org/officeDocument/2006/relationships/image" Target="../media/image42.png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34" Type="http://schemas.openxmlformats.org/officeDocument/2006/relationships/hyperlink" Target="http://commons.wikimedia.org/wiki/file:flag_of_poland_corrected.svg" TargetMode="External"/><Relationship Id="rId42" Type="http://schemas.openxmlformats.org/officeDocument/2006/relationships/hyperlink" Target="http://commons.wikimedia.org/wiki/File:Flag_of_Spain_(Civil)_alternate_colours.svg" TargetMode="External"/><Relationship Id="rId47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hyperlink" Target="http://www.greek-islands.us/greece/embassies-in-greece/" TargetMode="Externa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38" Type="http://schemas.openxmlformats.org/officeDocument/2006/relationships/hyperlink" Target="https://pam.wikipedia.org/wiki/File:Flag_of_Puerto_Rico.svg" TargetMode="External"/><Relationship Id="rId46" Type="http://schemas.openxmlformats.org/officeDocument/2006/relationships/image" Target="../media/image46.gif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commons.wikimedia.org/wiki/File:Flag_of_Colombia.svg" TargetMode="External"/><Relationship Id="rId20" Type="http://schemas.openxmlformats.org/officeDocument/2006/relationships/hyperlink" Target="http://commons.wikimedia.org/wiki/File:Flag_of_Germany_(3-2_aspect_ratio).svg" TargetMode="External"/><Relationship Id="rId29" Type="http://schemas.openxmlformats.org/officeDocument/2006/relationships/image" Target="../media/image37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fojustice.org/archives/category/domestic-policies/page/13" TargetMode="External"/><Relationship Id="rId11" Type="http://schemas.openxmlformats.org/officeDocument/2006/relationships/image" Target="../media/image28.jpg"/><Relationship Id="rId24" Type="http://schemas.openxmlformats.org/officeDocument/2006/relationships/hyperlink" Target="https://commons.wikimedia.org/wiki/File:Ireland_flag_300.png" TargetMode="External"/><Relationship Id="rId32" Type="http://schemas.openxmlformats.org/officeDocument/2006/relationships/hyperlink" Target="https://en.wikipedia.org/wiki/File:Flag_of_Peru_(state).svg" TargetMode="External"/><Relationship Id="rId37" Type="http://schemas.openxmlformats.org/officeDocument/2006/relationships/image" Target="../media/image41.png"/><Relationship Id="rId40" Type="http://schemas.openxmlformats.org/officeDocument/2006/relationships/hyperlink" Target="https://pool.wikifur.com/wiki/File:Flag_of_South_Africa.svg" TargetMode="External"/><Relationship Id="rId45" Type="http://schemas.openxmlformats.org/officeDocument/2006/relationships/image" Target="../media/image45.png"/><Relationship Id="rId5" Type="http://schemas.openxmlformats.org/officeDocument/2006/relationships/image" Target="../media/image25.gif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hyperlink" Target="http://commons.wikimedia.org/wiki/File:Flag_of_Mexico_(1823_-_1864)_svg.png" TargetMode="External"/><Relationship Id="rId36" Type="http://schemas.openxmlformats.org/officeDocument/2006/relationships/hyperlink" Target="http://amanyala.blogspot.com/2006_02_01_archive.html" TargetMode="External"/><Relationship Id="rId10" Type="http://schemas.openxmlformats.org/officeDocument/2006/relationships/hyperlink" Target="https://es.wikipedia.org/wiki/Usuario:Loco085/Ciudades_de_Brasil" TargetMode="External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4" Type="http://schemas.openxmlformats.org/officeDocument/2006/relationships/hyperlink" Target="https://en.wikipedia.org/wiki/Flag_of_the_Republic_of_China" TargetMode="External"/><Relationship Id="rId4" Type="http://schemas.openxmlformats.org/officeDocument/2006/relationships/hyperlink" Target="https://commons.wikimedia.org/wiki/File:Flag_of_Argentina_(alternative).svg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all-flags-world.com/country-flag/Chile/national-chilean-flag.php" TargetMode="External"/><Relationship Id="rId22" Type="http://schemas.openxmlformats.org/officeDocument/2006/relationships/hyperlink" Target="http://commons.wikimedia.org/wiki/File:Merchang_Navy_of_Greece_flag_(1822-1828).svg" TargetMode="External"/><Relationship Id="rId27" Type="http://schemas.openxmlformats.org/officeDocument/2006/relationships/image" Target="../media/image36.png"/><Relationship Id="rId30" Type="http://schemas.openxmlformats.org/officeDocument/2006/relationships/hyperlink" Target="https://es.wikipedia.org/wiki/Archivo:Flag_of_the_Netherlands.svg" TargetMode="External"/><Relationship Id="rId35" Type="http://schemas.openxmlformats.org/officeDocument/2006/relationships/image" Target="../media/image40.jpg"/><Relationship Id="rId4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5" Type="http://schemas.openxmlformats.org/officeDocument/2006/relationships/image" Target="../media/image21.gif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E3455C-9A91-4AEB-BAA4-1C7263BB3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7600" y="5000625"/>
            <a:ext cx="8631936" cy="120510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ViiV Healthcare, Branford, CT, USA. </a:t>
            </a:r>
            <a:r>
              <a:rPr lang="en-US" baseline="30000" dirty="0"/>
              <a:t>2</a:t>
            </a:r>
            <a:r>
              <a:rPr lang="en-US" dirty="0"/>
              <a:t>Quest Research, San Francisco, CA, USA. </a:t>
            </a:r>
            <a:r>
              <a:rPr lang="en-US" baseline="30000" dirty="0"/>
              <a:t>3</a:t>
            </a:r>
            <a:r>
              <a:rPr lang="en-US" dirty="0"/>
              <a:t>Icahn School of Medicine at Mount Sinai, New York, NY, USA. </a:t>
            </a:r>
            <a:r>
              <a:rPr lang="en-US" baseline="30000" dirty="0"/>
              <a:t>4</a:t>
            </a:r>
            <a:r>
              <a:rPr lang="en-US" dirty="0"/>
              <a:t>Hospital Saint-Louis, Assistance Publique Hôpitaux de Paris, Paris, France. </a:t>
            </a:r>
            <a:r>
              <a:rPr lang="en-US" baseline="30000" dirty="0"/>
              <a:t>5</a:t>
            </a:r>
            <a:r>
              <a:rPr lang="en-US" dirty="0"/>
              <a:t>Yale University School of Medicine, New Haven, CT, USA. </a:t>
            </a:r>
            <a:r>
              <a:rPr lang="en-US" baseline="30000" dirty="0"/>
              <a:t>6</a:t>
            </a:r>
            <a:r>
              <a:rPr lang="en-US" dirty="0"/>
              <a:t>Fundación Huésped, Buenos Aires, Argentina. </a:t>
            </a:r>
            <a:r>
              <a:rPr lang="en-US" baseline="30000" dirty="0"/>
              <a:t>7</a:t>
            </a:r>
            <a:r>
              <a:rPr lang="en-US" dirty="0"/>
              <a:t>AIDS Research Consortium of Atlanta, Atlanta, GA, USA. </a:t>
            </a:r>
            <a:r>
              <a:rPr lang="en-US" baseline="30000" dirty="0"/>
              <a:t>8</a:t>
            </a:r>
            <a:r>
              <a:rPr lang="pt-BR" dirty="0"/>
              <a:t>Federal University of São Paulo, São Paulo, Brazi</a:t>
            </a:r>
            <a:r>
              <a:rPr lang="en-US" dirty="0"/>
              <a:t>l. </a:t>
            </a:r>
            <a:r>
              <a:rPr lang="en-US" baseline="30000" dirty="0"/>
              <a:t>9</a:t>
            </a:r>
            <a:r>
              <a:rPr lang="en-US" dirty="0"/>
              <a:t>Clinic of Infectious Diseases, Vita-Salute San Raffaele University, Milan, Italy. </a:t>
            </a:r>
            <a:r>
              <a:rPr lang="en-US" baseline="30000" dirty="0"/>
              <a:t>10</a:t>
            </a:r>
            <a:r>
              <a:rPr lang="en-US" dirty="0"/>
              <a:t>GlaxoSmithKline, Upper Providence, PA, USA. </a:t>
            </a:r>
            <a:r>
              <a:rPr lang="en-US" baseline="30000" dirty="0"/>
              <a:t>11</a:t>
            </a:r>
            <a:r>
              <a:rPr lang="en-US" dirty="0"/>
              <a:t>ViiV Healthcare, Research Triangle Park, NC, USA.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52A7B-945E-414B-B181-30A559E23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effectLst/>
              </a:rPr>
              <a:t>Week 96 safety and efficacy of the novel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HIV-1 attachment inhibitor prodrug fostemsavir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in heavily treatment-experienced participants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infected with multi-drug–resistant HIV-1 (BRIGHTE Study) </a:t>
            </a:r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E75D9D-D22C-41CD-8191-2F7817E51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4509582"/>
            <a:ext cx="8995884" cy="1046922"/>
          </a:xfrm>
        </p:spPr>
        <p:txBody>
          <a:bodyPr/>
          <a:lstStyle/>
          <a:p>
            <a:r>
              <a:rPr lang="en-US" b="0" dirty="0"/>
              <a:t>M. Lataillade,</a:t>
            </a:r>
            <a:r>
              <a:rPr lang="en-US" b="0" baseline="30000" dirty="0"/>
              <a:t>1</a:t>
            </a:r>
            <a:r>
              <a:rPr lang="en-US" b="0" dirty="0"/>
              <a:t> J. Lalezari,</a:t>
            </a:r>
            <a:r>
              <a:rPr lang="en-US" b="0" baseline="30000" dirty="0"/>
              <a:t>2</a:t>
            </a:r>
            <a:r>
              <a:rPr lang="en-US" b="0" dirty="0"/>
              <a:t> J. Aberg,</a:t>
            </a:r>
            <a:r>
              <a:rPr lang="en-US" b="0" baseline="30000" dirty="0"/>
              <a:t>3</a:t>
            </a:r>
            <a:r>
              <a:rPr lang="en-US" b="0" dirty="0"/>
              <a:t> J.-M. Molina,</a:t>
            </a:r>
            <a:r>
              <a:rPr lang="en-US" b="0" baseline="30000" dirty="0"/>
              <a:t>4</a:t>
            </a:r>
            <a:r>
              <a:rPr lang="en-US" b="0" dirty="0"/>
              <a:t> M. Kozal,</a:t>
            </a:r>
            <a:r>
              <a:rPr lang="en-US" b="0" baseline="30000" dirty="0"/>
              <a:t>5</a:t>
            </a:r>
            <a:r>
              <a:rPr lang="en-US" b="0" dirty="0"/>
              <a:t> P. Cahn,</a:t>
            </a:r>
            <a:r>
              <a:rPr lang="en-US" b="0" baseline="30000" dirty="0"/>
              <a:t>6</a:t>
            </a:r>
            <a:r>
              <a:rPr lang="en-US" b="0" dirty="0"/>
              <a:t> M. Thompson,</a:t>
            </a:r>
            <a:r>
              <a:rPr lang="en-US" b="0" baseline="30000" dirty="0"/>
              <a:t>7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R. Diaz,</a:t>
            </a:r>
            <a:r>
              <a:rPr lang="en-US" b="0" baseline="30000" dirty="0"/>
              <a:t>8</a:t>
            </a:r>
            <a:r>
              <a:rPr lang="en-US" b="0" dirty="0"/>
              <a:t> A. Castagna,</a:t>
            </a:r>
            <a:r>
              <a:rPr lang="en-US" b="0" baseline="30000" dirty="0"/>
              <a:t>9</a:t>
            </a:r>
            <a:r>
              <a:rPr lang="en-US" b="0" dirty="0"/>
              <a:t> M. Gummel,</a:t>
            </a:r>
            <a:r>
              <a:rPr lang="en-US" b="0" baseline="30000" dirty="0"/>
              <a:t>10</a:t>
            </a:r>
            <a:r>
              <a:rPr lang="en-US" b="0" dirty="0"/>
              <a:t> M. Gartland,</a:t>
            </a:r>
            <a:r>
              <a:rPr lang="en-US" b="0" baseline="30000" dirty="0"/>
              <a:t>11</a:t>
            </a:r>
            <a:r>
              <a:rPr lang="en-US" b="0" dirty="0"/>
              <a:t> A. Pierce,</a:t>
            </a:r>
            <a:r>
              <a:rPr lang="en-US" b="0" baseline="30000" dirty="0"/>
              <a:t>11</a:t>
            </a:r>
            <a:r>
              <a:rPr lang="en-US" b="0" dirty="0"/>
              <a:t> P. Ackerman</a:t>
            </a:r>
            <a:r>
              <a:rPr lang="en-US" b="0" baseline="30000" dirty="0"/>
              <a:t>1</a:t>
            </a:r>
            <a:r>
              <a:rPr lang="en-US" b="0" dirty="0"/>
              <a:t> and C. Llamoso</a:t>
            </a:r>
            <a:r>
              <a:rPr lang="en-US" b="0" baseline="30000" dirty="0"/>
              <a:t>1</a:t>
            </a:r>
            <a:endParaRPr lang="en-US" baseline="30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72CF1-1A58-417E-B9E1-E25C5EEF4998}"/>
              </a:ext>
            </a:extLst>
          </p:cNvPr>
          <p:cNvSpPr/>
          <p:nvPr/>
        </p:nvSpPr>
        <p:spPr>
          <a:xfrm>
            <a:off x="6803596" y="6258115"/>
            <a:ext cx="54809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MOAB0102, BRIGHTE 96 week slides can be downloaded at http://bit.ly/brighte96wk</a:t>
            </a:r>
          </a:p>
        </p:txBody>
      </p:sp>
    </p:spTree>
    <p:extLst>
      <p:ext uri="{BB962C8B-B14F-4D97-AF65-F5344CB8AC3E}">
        <p14:creationId xmlns:p14="http://schemas.microsoft.com/office/powerpoint/2010/main" val="2572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7A44-8C9C-4C61-8535-E7441724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ARV agents in initial OBT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A80932-00EB-4164-B93D-AC9D7D836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5525663"/>
            <a:ext cx="11143488" cy="7024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+mj-lt"/>
              </a:rPr>
              <a:t/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altLang="en-US" sz="1000" dirty="0">
                <a:latin typeface="+mj-lt"/>
              </a:rPr>
              <a:t>ased on Monogram assays (PhenoSense</a:t>
            </a:r>
            <a:r>
              <a:rPr lang="en-US" sz="1000" baseline="30000" dirty="0">
                <a:latin typeface="+mj-lt"/>
              </a:rPr>
              <a:t>®</a:t>
            </a:r>
            <a:r>
              <a:rPr lang="en-US" altLang="en-US" sz="1000" dirty="0">
                <a:latin typeface="+mj-lt"/>
              </a:rPr>
              <a:t> GT Plus Integrase,</a:t>
            </a:r>
            <a:r>
              <a:rPr lang="en-US" sz="1000" dirty="0">
                <a:latin typeface="+mj-lt"/>
              </a:rPr>
              <a:t> T</a:t>
            </a:r>
            <a:r>
              <a:rPr lang="en-US" altLang="en-US" sz="1000" dirty="0">
                <a:latin typeface="+mj-lt"/>
              </a:rPr>
              <a:t>rofile</a:t>
            </a:r>
            <a:r>
              <a:rPr lang="en-US" sz="1000" baseline="30000" dirty="0">
                <a:latin typeface="+mj-lt"/>
              </a:rPr>
              <a:t>®</a:t>
            </a:r>
            <a:r>
              <a:rPr lang="en-US" altLang="en-US" sz="1000" dirty="0">
                <a:latin typeface="+mj-lt"/>
              </a:rPr>
              <a:t>, and PhenoS</a:t>
            </a:r>
            <a:r>
              <a:rPr lang="en-US" sz="1000" dirty="0">
                <a:latin typeface="+mj-lt"/>
              </a:rPr>
              <a:t>ense</a:t>
            </a:r>
            <a:r>
              <a:rPr lang="en-US" sz="1000" baseline="30000" dirty="0">
                <a:latin typeface="+mj-lt"/>
              </a:rPr>
              <a:t>®</a:t>
            </a:r>
            <a:r>
              <a:rPr lang="en-US" altLang="en-US" sz="1000" dirty="0">
                <a:latin typeface="+mj-lt"/>
              </a:rPr>
              <a:t> Entry), historical resistance, eligibility, and tolerability. </a:t>
            </a:r>
            <a:br>
              <a:rPr lang="en-US" altLang="en-US" sz="1000" dirty="0">
                <a:latin typeface="+mj-lt"/>
              </a:rPr>
            </a:br>
            <a:r>
              <a:rPr lang="en-US" sz="10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Numbers at the top of the bars show the percent of all participants in the cohort who included the ARV in their OBT. </a:t>
            </a:r>
            <a:b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‡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ARVs that were included in the OBT for at least 10% of study participants in either cohort.</a:t>
            </a:r>
            <a:b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DRV, darunavir; 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DTG, dolutegravir; ENF, enfuvirtide; ETR, etravirine; IBA, ibalizumab; MVC, maraviroc;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TDF, tenofovir disoproxil fumarate; TFV, tenofovir.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24F7F7-31D7-4B3B-858E-BA39BA35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1249591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2FAB48-DBF8-4A22-AD22-958B0F7727D0}"/>
              </a:ext>
            </a:extLst>
          </p:cNvPr>
          <p:cNvSpPr/>
          <p:nvPr/>
        </p:nvSpPr>
        <p:spPr>
          <a:xfrm>
            <a:off x="730504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Randomized Cohort (N=272)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70DD9C9-48DD-468B-B6EE-5ED87F85D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346421"/>
              </p:ext>
            </p:extLst>
          </p:nvPr>
        </p:nvGraphicFramePr>
        <p:xfrm>
          <a:off x="743756" y="1658210"/>
          <a:ext cx="5400000" cy="381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40F73A-453D-42AE-A835-5C9DFFF129E7}"/>
              </a:ext>
            </a:extLst>
          </p:cNvPr>
          <p:cNvSpPr/>
          <p:nvPr/>
        </p:nvSpPr>
        <p:spPr>
          <a:xfrm>
            <a:off x="6339361" y="1246569"/>
            <a:ext cx="5544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Non-randomized Cohort (N=99)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51DB3-6C47-4C97-9532-444C189FCEB7}"/>
              </a:ext>
            </a:extLst>
          </p:cNvPr>
          <p:cNvSpPr txBox="1"/>
          <p:nvPr/>
        </p:nvSpPr>
        <p:spPr>
          <a:xfrm>
            <a:off x="2684494" y="5112149"/>
            <a:ext cx="1719702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Most common ARVs</a:t>
            </a:r>
            <a:r>
              <a:rPr lang="en-US" sz="1400" baseline="30000" dirty="0"/>
              <a:t>‡</a:t>
            </a:r>
          </a:p>
          <a:p>
            <a:endParaRPr lang="en-US" sz="1400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9C1D5-9C91-4075-9C08-122C5EA8542C}"/>
              </a:ext>
            </a:extLst>
          </p:cNvPr>
          <p:cNvSpPr txBox="1"/>
          <p:nvPr/>
        </p:nvSpPr>
        <p:spPr>
          <a:xfrm>
            <a:off x="1777181" y="2107633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84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4279B-01E6-4251-BD48-31948E6E55CB}"/>
              </a:ext>
            </a:extLst>
          </p:cNvPr>
          <p:cNvSpPr txBox="1"/>
          <p:nvPr/>
        </p:nvSpPr>
        <p:spPr>
          <a:xfrm>
            <a:off x="2529942" y="3093433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974AB8-7CD8-4FFB-825D-C45054D49A7D}"/>
              </a:ext>
            </a:extLst>
          </p:cNvPr>
          <p:cNvSpPr txBox="1"/>
          <p:nvPr/>
        </p:nvSpPr>
        <p:spPr>
          <a:xfrm>
            <a:off x="3282703" y="3274933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2440C-F7EF-4601-917B-944B1608DFDA}"/>
              </a:ext>
            </a:extLst>
          </p:cNvPr>
          <p:cNvSpPr txBox="1"/>
          <p:nvPr/>
        </p:nvSpPr>
        <p:spPr>
          <a:xfrm>
            <a:off x="4035464" y="39238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FEBA23-A835-4BC0-9BCE-DC1BE2E4D50C}"/>
              </a:ext>
            </a:extLst>
          </p:cNvPr>
          <p:cNvSpPr txBox="1"/>
          <p:nvPr/>
        </p:nvSpPr>
        <p:spPr>
          <a:xfrm>
            <a:off x="4788225" y="39498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07F1FB-6207-485B-B496-5EB06C5D4F52}"/>
              </a:ext>
            </a:extLst>
          </p:cNvPr>
          <p:cNvSpPr txBox="1"/>
          <p:nvPr/>
        </p:nvSpPr>
        <p:spPr>
          <a:xfrm>
            <a:off x="5540987" y="419569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8A73909-F225-4067-ACD3-1B8039C9A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311108"/>
              </p:ext>
            </p:extLst>
          </p:nvPr>
        </p:nvGraphicFramePr>
        <p:xfrm>
          <a:off x="6221046" y="1677167"/>
          <a:ext cx="5671367" cy="381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D2C077B-85C7-43B0-9D50-05D92A57E7F6}"/>
              </a:ext>
            </a:extLst>
          </p:cNvPr>
          <p:cNvSpPr txBox="1"/>
          <p:nvPr/>
        </p:nvSpPr>
        <p:spPr>
          <a:xfrm>
            <a:off x="8289151" y="5108225"/>
            <a:ext cx="172130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Most common ARVs</a:t>
            </a:r>
            <a:r>
              <a:rPr lang="en-US" sz="1400" baseline="30000" dirty="0"/>
              <a:t>‡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DF783B-1EB8-4A5E-B343-8C45CBB6829D}"/>
              </a:ext>
            </a:extLst>
          </p:cNvPr>
          <p:cNvSpPr txBox="1"/>
          <p:nvPr/>
        </p:nvSpPr>
        <p:spPr>
          <a:xfrm>
            <a:off x="7233934" y="238941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58EDD2-73FC-433E-8941-23770A2702C2}"/>
              </a:ext>
            </a:extLst>
          </p:cNvPr>
          <p:cNvSpPr txBox="1"/>
          <p:nvPr/>
        </p:nvSpPr>
        <p:spPr>
          <a:xfrm>
            <a:off x="7949271" y="247369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72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9A5BB5-A167-4B15-B844-C8831885BB8A}"/>
              </a:ext>
            </a:extLst>
          </p:cNvPr>
          <p:cNvSpPr txBox="1"/>
          <p:nvPr/>
        </p:nvSpPr>
        <p:spPr>
          <a:xfrm>
            <a:off x="8664608" y="238972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A14B5-8AE4-4AB7-8E0B-FBE031B7448C}"/>
              </a:ext>
            </a:extLst>
          </p:cNvPr>
          <p:cNvSpPr txBox="1"/>
          <p:nvPr/>
        </p:nvSpPr>
        <p:spPr>
          <a:xfrm>
            <a:off x="9379945" y="390879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304D6-7D03-49EA-A3D5-594E91C5B530}"/>
              </a:ext>
            </a:extLst>
          </p:cNvPr>
          <p:cNvSpPr txBox="1"/>
          <p:nvPr/>
        </p:nvSpPr>
        <p:spPr>
          <a:xfrm>
            <a:off x="10095282" y="4284200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6F5CAB-96BB-43F7-8446-C32B2FE66CE0}"/>
              </a:ext>
            </a:extLst>
          </p:cNvPr>
          <p:cNvSpPr txBox="1"/>
          <p:nvPr/>
        </p:nvSpPr>
        <p:spPr>
          <a:xfrm>
            <a:off x="11429587" y="408247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906E9A-52BE-43BB-9CAE-4F1DAC23572E}"/>
              </a:ext>
            </a:extLst>
          </p:cNvPr>
          <p:cNvSpPr txBox="1"/>
          <p:nvPr/>
        </p:nvSpPr>
        <p:spPr>
          <a:xfrm>
            <a:off x="10725661" y="4198565"/>
            <a:ext cx="1585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8D700-BEAD-41DB-85C1-33F9E2E7FF96}"/>
              </a:ext>
            </a:extLst>
          </p:cNvPr>
          <p:cNvSpPr/>
          <p:nvPr/>
        </p:nvSpPr>
        <p:spPr>
          <a:xfrm>
            <a:off x="6881339" y="4707702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DTG</a:t>
            </a:r>
            <a:br>
              <a:rPr lang="en-US" sz="1200" dirty="0"/>
            </a:br>
            <a:r>
              <a:rPr lang="en-US" sz="1200" dirty="0"/>
              <a:t>(92% BID)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5B6F8-622C-4B37-9BC1-6C563206F021}"/>
              </a:ext>
            </a:extLst>
          </p:cNvPr>
          <p:cNvSpPr/>
          <p:nvPr/>
        </p:nvSpPr>
        <p:spPr>
          <a:xfrm>
            <a:off x="7597402" y="4707702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DRV</a:t>
            </a:r>
            <a:br>
              <a:rPr lang="en-US" sz="1200" dirty="0"/>
            </a:br>
            <a:r>
              <a:rPr lang="en-US" sz="1200" dirty="0"/>
              <a:t>(89% BID)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068590-5B95-4F70-B12E-2DA0929863A0}"/>
              </a:ext>
            </a:extLst>
          </p:cNvPr>
          <p:cNvSpPr/>
          <p:nvPr/>
        </p:nvSpPr>
        <p:spPr>
          <a:xfrm>
            <a:off x="8304939" y="4707702"/>
            <a:ext cx="933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TFV</a:t>
            </a:r>
            <a:br>
              <a:rPr lang="en-US" sz="1200" dirty="0"/>
            </a:br>
            <a:r>
              <a:rPr lang="en-US" sz="1200" dirty="0"/>
              <a:t>(96% TDF)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49E18C-A378-4842-A2DE-44ADAB8A5266}"/>
              </a:ext>
            </a:extLst>
          </p:cNvPr>
          <p:cNvGrpSpPr/>
          <p:nvPr/>
        </p:nvGrpSpPr>
        <p:grpSpPr>
          <a:xfrm>
            <a:off x="4590942" y="2050950"/>
            <a:ext cx="1259775" cy="418099"/>
            <a:chOff x="4581837" y="1997882"/>
            <a:chExt cx="1259775" cy="4180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5AF9D83-27ED-414F-B9EE-B1A7D939A831}"/>
                </a:ext>
              </a:extLst>
            </p:cNvPr>
            <p:cNvSpPr/>
            <p:nvPr/>
          </p:nvSpPr>
          <p:spPr>
            <a:xfrm>
              <a:off x="4581837" y="2269648"/>
              <a:ext cx="108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91170335-2A09-4054-AFCB-204FBEDCE770}"/>
                </a:ext>
              </a:extLst>
            </p:cNvPr>
            <p:cNvSpPr txBox="1"/>
            <p:nvPr/>
          </p:nvSpPr>
          <p:spPr>
            <a:xfrm>
              <a:off x="4783630" y="2231315"/>
              <a:ext cx="827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Fully active*</a:t>
              </a: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id="{BDB891B2-C928-4818-BB38-D2AEEB1B1C2C}"/>
                </a:ext>
              </a:extLst>
            </p:cNvPr>
            <p:cNvSpPr txBox="1"/>
            <p:nvPr/>
          </p:nvSpPr>
          <p:spPr>
            <a:xfrm>
              <a:off x="4783630" y="1997882"/>
              <a:ext cx="105798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Not fully active*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F015E7-E904-49D3-B7DA-32CF9EF2CCF6}"/>
                </a:ext>
              </a:extLst>
            </p:cNvPr>
            <p:cNvSpPr/>
            <p:nvPr/>
          </p:nvSpPr>
          <p:spPr>
            <a:xfrm>
              <a:off x="4581837" y="2036215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049E18C-A378-4842-A2DE-44ADAB8A5266}"/>
              </a:ext>
            </a:extLst>
          </p:cNvPr>
          <p:cNvGrpSpPr/>
          <p:nvPr/>
        </p:nvGrpSpPr>
        <p:grpSpPr>
          <a:xfrm>
            <a:off x="10411138" y="2044573"/>
            <a:ext cx="1259775" cy="418099"/>
            <a:chOff x="4581837" y="1997882"/>
            <a:chExt cx="1259775" cy="4180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AF9D83-27ED-414F-B9EE-B1A7D939A831}"/>
                </a:ext>
              </a:extLst>
            </p:cNvPr>
            <p:cNvSpPr/>
            <p:nvPr/>
          </p:nvSpPr>
          <p:spPr>
            <a:xfrm>
              <a:off x="4581837" y="2269648"/>
              <a:ext cx="108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91170335-2A09-4054-AFCB-204FBEDCE770}"/>
                </a:ext>
              </a:extLst>
            </p:cNvPr>
            <p:cNvSpPr txBox="1"/>
            <p:nvPr/>
          </p:nvSpPr>
          <p:spPr>
            <a:xfrm>
              <a:off x="4783630" y="2231315"/>
              <a:ext cx="827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Fully active*</a:t>
              </a:r>
            </a:p>
          </p:txBody>
        </p:sp>
        <p:sp>
          <p:nvSpPr>
            <p:cNvPr id="41" name="TextBox 31">
              <a:extLst>
                <a:ext uri="{FF2B5EF4-FFF2-40B4-BE49-F238E27FC236}">
                  <a16:creationId xmlns:a16="http://schemas.microsoft.com/office/drawing/2014/main" id="{BDB891B2-C928-4818-BB38-D2AEEB1B1C2C}"/>
                </a:ext>
              </a:extLst>
            </p:cNvPr>
            <p:cNvSpPr txBox="1"/>
            <p:nvPr/>
          </p:nvSpPr>
          <p:spPr>
            <a:xfrm>
              <a:off x="4783630" y="1997882"/>
              <a:ext cx="105798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Not fully active*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F015E7-E904-49D3-B7DA-32CF9EF2CCF6}"/>
                </a:ext>
              </a:extLst>
            </p:cNvPr>
            <p:cNvSpPr/>
            <p:nvPr/>
          </p:nvSpPr>
          <p:spPr>
            <a:xfrm>
              <a:off x="4581837" y="2036215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41FA4A15-DF5F-4EAE-AAAC-2877130D1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0" y="6294438"/>
            <a:ext cx="11144250" cy="182562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23" grpId="0">
        <p:bldAsOne/>
      </p:bldGraphic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5" grpId="0"/>
      <p:bldP spid="6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C5B8F0-3A81-4485-ADF6-4F0A5CD7C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794614"/>
              </p:ext>
            </p:extLst>
          </p:nvPr>
        </p:nvGraphicFramePr>
        <p:xfrm>
          <a:off x="727147" y="1361194"/>
          <a:ext cx="5039999" cy="40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HIV-1 RNA &lt;40 copies/mL through Week 96 </a:t>
            </a:r>
            <a:br>
              <a:rPr lang="en-US" dirty="0"/>
            </a:br>
            <a:r>
              <a:rPr lang="en-US" dirty="0"/>
              <a:t>Snapshot analysis, ITT-E*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5F87-16E3-4155-BA18-6D98B8B58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5697538"/>
            <a:ext cx="11143488" cy="530542"/>
          </a:xfrm>
        </p:spPr>
        <p:txBody>
          <a:bodyPr/>
          <a:lstStyle/>
          <a:p>
            <a:r>
              <a:rPr lang="en-US" sz="1000" dirty="0"/>
              <a:t>*Snapshot analysis did not include baseline. One participant had HIV-1 RNA &lt;40 copies/mL at baseline. </a:t>
            </a:r>
          </a:p>
          <a:p>
            <a:r>
              <a:rPr lang="en-US" sz="1000" baseline="30000" dirty="0"/>
              <a:t>†</a:t>
            </a:r>
            <a:r>
              <a:rPr lang="en-US" altLang="en-US" sz="1000" dirty="0"/>
              <a:t>Change in OBT for efficacy reasons were considered virologic failures in this analysis.</a:t>
            </a:r>
          </a:p>
          <a:p>
            <a:r>
              <a:rPr lang="en-US" sz="1000" dirty="0"/>
              <a:t>AE, adverse event; ART, antiretroviral therapy; D/C, discontinued; ITT-E, intent-to-treat exposed population.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BE6E858-050C-444D-9FA1-B1A3E953CF1E}"/>
              </a:ext>
            </a:extLst>
          </p:cNvPr>
          <p:cNvSpPr/>
          <p:nvPr/>
        </p:nvSpPr>
        <p:spPr>
          <a:xfrm>
            <a:off x="743451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Randomized Cohort (N=272)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1553CD1-3CBE-4D3A-B330-7CEDAD320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56227"/>
              </p:ext>
            </p:extLst>
          </p:nvPr>
        </p:nvGraphicFramePr>
        <p:xfrm>
          <a:off x="6295216" y="1278652"/>
          <a:ext cx="5596747" cy="385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380">
                  <a:extLst>
                    <a:ext uri="{9D8B030D-6E8A-4147-A177-3AD203B41FA5}">
                      <a16:colId xmlns:a16="http://schemas.microsoft.com/office/drawing/2014/main" val="3954328283"/>
                    </a:ext>
                  </a:extLst>
                </a:gridCol>
                <a:gridCol w="1554367">
                  <a:extLst>
                    <a:ext uri="{9D8B030D-6E8A-4147-A177-3AD203B41FA5}">
                      <a16:colId xmlns:a16="http://schemas.microsoft.com/office/drawing/2014/main" val="1706517052"/>
                    </a:ext>
                  </a:extLst>
                </a:gridCol>
              </a:tblGrid>
              <a:tr h="894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Week 96 outcome, n (%)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Randomized Cohort</a:t>
                      </a:r>
                      <a:endParaRPr lang="en-US" sz="1400" noProof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(N=272)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74449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HIV-1 RNA &lt;40 copies/mL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163 (60)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7550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HIV-1 RNA ≥40 copies/mL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81 (30)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205486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Data in window not below threshold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33 (12)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11382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for lack of efficacy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10 (4)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645629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for other reason while not below threshold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17 (6)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195815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Change in ART</a:t>
                      </a:r>
                      <a:r>
                        <a:rPr lang="en-US" sz="1400" baseline="30000" noProof="0" dirty="0">
                          <a:effectLst/>
                        </a:rPr>
                        <a:t>†</a:t>
                      </a:r>
                      <a:endParaRPr lang="en-US" sz="1400" baseline="30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21 (8)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99756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No virologic data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28 (10)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36467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study due to AE or death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15 (6)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350353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study for other reasons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8 (3)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522528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noProof="0" dirty="0">
                          <a:effectLst/>
                        </a:rPr>
                        <a:t>Missing data during window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5 (2)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4168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8156002-E747-4653-A024-397AEAC5D232}"/>
              </a:ext>
            </a:extLst>
          </p:cNvPr>
          <p:cNvSpPr/>
          <p:nvPr/>
        </p:nvSpPr>
        <p:spPr>
          <a:xfrm rot="16200000">
            <a:off x="248519" y="3239949"/>
            <a:ext cx="1449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Participants (%)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44CFC3-339C-4877-8F9D-2243DAADD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0" y="6294438"/>
            <a:ext cx="11144250" cy="182562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5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C5B8F0-3A81-4485-ADF6-4F0A5CD7C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383356"/>
              </p:ext>
            </p:extLst>
          </p:nvPr>
        </p:nvGraphicFramePr>
        <p:xfrm>
          <a:off x="727147" y="1375415"/>
          <a:ext cx="5039999" cy="40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HIV-1 RNA &lt;40 copies/mL through Week 96 </a:t>
            </a:r>
            <a:br>
              <a:rPr lang="en-US" dirty="0"/>
            </a:br>
            <a:r>
              <a:rPr lang="en-US" dirty="0"/>
              <a:t>Snapshot analysis, ITT-E*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5F87-16E3-4155-BA18-6D98B8B58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*Snapshot analysis did not include baseline. One participant had HIV-1 RNA &lt;40 copies/mL at baseline. </a:t>
            </a:r>
          </a:p>
          <a:p>
            <a:r>
              <a:rPr lang="en-US" sz="1000" baseline="30000" dirty="0"/>
              <a:t>†</a:t>
            </a:r>
            <a:r>
              <a:rPr lang="en-US" altLang="en-US" sz="1000" dirty="0"/>
              <a:t>Change in OBT for efficacy reasons were considered virologic failures in this analysis.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BE6E858-050C-444D-9FA1-B1A3E953CF1E}"/>
              </a:ext>
            </a:extLst>
          </p:cNvPr>
          <p:cNvSpPr/>
          <p:nvPr/>
        </p:nvSpPr>
        <p:spPr>
          <a:xfrm>
            <a:off x="743451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Non-randomized Cohort (N=99)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1553CD1-3CBE-4D3A-B330-7CEDAD320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50058"/>
              </p:ext>
            </p:extLst>
          </p:nvPr>
        </p:nvGraphicFramePr>
        <p:xfrm>
          <a:off x="6295216" y="1278000"/>
          <a:ext cx="5596747" cy="385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380">
                  <a:extLst>
                    <a:ext uri="{9D8B030D-6E8A-4147-A177-3AD203B41FA5}">
                      <a16:colId xmlns:a16="http://schemas.microsoft.com/office/drawing/2014/main" val="3954328283"/>
                    </a:ext>
                  </a:extLst>
                </a:gridCol>
                <a:gridCol w="1554367">
                  <a:extLst>
                    <a:ext uri="{9D8B030D-6E8A-4147-A177-3AD203B41FA5}">
                      <a16:colId xmlns:a16="http://schemas.microsoft.com/office/drawing/2014/main" val="1706517052"/>
                    </a:ext>
                  </a:extLst>
                </a:gridCol>
              </a:tblGrid>
              <a:tr h="894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Week 96 outcome, n (%)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Non-randomized</a:t>
                      </a:r>
                      <a:r>
                        <a:rPr lang="en-US" sz="1400" noProof="0" dirty="0">
                          <a:effectLst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Cohort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(N=99)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74449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HIV-1 RNA &lt;40 copies/mL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37 (37)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7550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HIV-1 RNA ≥40 copies/mL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43 (43)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205486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Data in window not below threshold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15 (15)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11382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for lack of efficacy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3 (3)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645629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for other reason while not below threshold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6 (6)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195815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Change in ART</a:t>
                      </a:r>
                      <a:r>
                        <a:rPr lang="en-US" sz="1400" baseline="30000" noProof="0" dirty="0">
                          <a:effectLst/>
                        </a:rPr>
                        <a:t>†</a:t>
                      </a:r>
                      <a:endParaRPr lang="en-US" sz="1400" baseline="30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19 (19)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99756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No virologic data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19 (19)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36467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study due to AE or death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14 (14)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350353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study for other reasons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4 (4)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522528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noProof="0" dirty="0">
                          <a:effectLst/>
                        </a:rPr>
                        <a:t>Missing data during window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 (1)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4168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A5B8514-369C-4CF9-8B52-C7F9C8FC264E}"/>
              </a:ext>
            </a:extLst>
          </p:cNvPr>
          <p:cNvSpPr/>
          <p:nvPr/>
        </p:nvSpPr>
        <p:spPr>
          <a:xfrm rot="16200000">
            <a:off x="248519" y="3239949"/>
            <a:ext cx="1449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Participants (%)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9BC4033-BBB9-4154-B73C-1EB9F093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5273703"/>
            <a:ext cx="11144251" cy="2889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Among the 15 participants who received ibalizumab in their initial OBT, the response rate (HIV-1 RNA &lt;40 copies/mL)</a:t>
            </a:r>
            <a:br>
              <a:rPr lang="en-US" sz="1600" dirty="0"/>
            </a:br>
            <a:r>
              <a:rPr lang="en-US" sz="1600" dirty="0"/>
              <a:t>at Week 96 was 33% (5/15)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A48007-3036-4F08-90DE-7947366D2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0" y="6294438"/>
            <a:ext cx="11144250" cy="182562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08BD105-31A4-4A59-8113-5FB68F6E9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98687"/>
              </p:ext>
            </p:extLst>
          </p:nvPr>
        </p:nvGraphicFramePr>
        <p:xfrm>
          <a:off x="6336390" y="1683574"/>
          <a:ext cx="5060025" cy="389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Virologic response through Week 96</a:t>
            </a:r>
            <a:br>
              <a:rPr lang="en-US" dirty="0"/>
            </a:br>
            <a:r>
              <a:rPr lang="en-US" dirty="0"/>
              <a:t>Observed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5F87-16E3-4155-BA18-6D98B8B58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1000" dirty="0"/>
              <a:t>*At baseline 8 participants had HIV-1 RNA &lt;400 copies/mL, 5 had HIV-1 RNA &lt;200 copies/mL, and 1 had HIV-1 RNA &lt;40 copies/mL.</a:t>
            </a:r>
          </a:p>
          <a:p>
            <a:r>
              <a:rPr lang="en-US" altLang="en-US" sz="1000" baseline="30000" dirty="0"/>
              <a:t>†</a:t>
            </a:r>
            <a:r>
              <a:rPr lang="en-US" altLang="en-US" sz="1000" dirty="0"/>
              <a:t>At baseline 5 participants had HIV-1 RNA &lt;400 copies/mL, 4 had HIV-1 RNA &lt;200 copies/mL, and 1 had HIV-1 RNA &lt;40 copies/mL.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92BD02A7-2F39-4BED-8B9D-DB03516D3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692292"/>
              </p:ext>
            </p:extLst>
          </p:nvPr>
        </p:nvGraphicFramePr>
        <p:xfrm>
          <a:off x="723426" y="1683574"/>
          <a:ext cx="5060025" cy="389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A247EC2-BEA5-40E5-B0E5-42CE4201FFE7}"/>
              </a:ext>
            </a:extLst>
          </p:cNvPr>
          <p:cNvSpPr/>
          <p:nvPr/>
        </p:nvSpPr>
        <p:spPr>
          <a:xfrm>
            <a:off x="9419095" y="3968396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HIV-1 RNA copies/mL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11F66-EBB0-4798-BA3E-A1BE7410D48F}"/>
              </a:ext>
            </a:extLst>
          </p:cNvPr>
          <p:cNvSpPr/>
          <p:nvPr/>
        </p:nvSpPr>
        <p:spPr>
          <a:xfrm>
            <a:off x="3800822" y="3968396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HIV-1 RNA copies/mL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AD5020-3E52-4612-A0BD-06870D62EEDA}"/>
              </a:ext>
            </a:extLst>
          </p:cNvPr>
          <p:cNvSpPr/>
          <p:nvPr/>
        </p:nvSpPr>
        <p:spPr>
          <a:xfrm>
            <a:off x="743451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Randomized Cohort (N=272)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7660E7-DCB3-4EE0-8FB6-71CA06AAED74}"/>
              </a:ext>
            </a:extLst>
          </p:cNvPr>
          <p:cNvSpPr/>
          <p:nvPr/>
        </p:nvSpPr>
        <p:spPr>
          <a:xfrm>
            <a:off x="6339361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Non-randomized Cohort (N=99)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EC599-6586-4B94-8F27-6B5B78BA755E}"/>
              </a:ext>
            </a:extLst>
          </p:cNvPr>
          <p:cNvSpPr/>
          <p:nvPr/>
        </p:nvSpPr>
        <p:spPr>
          <a:xfrm>
            <a:off x="7493094" y="505131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 dirty="0"/>
              <a:t>†</a:t>
            </a:r>
            <a:endParaRPr lang="en-US" sz="1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D17698A-BC65-4B03-A380-5C8CAF499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0" y="6294438"/>
            <a:ext cx="11144250" cy="182562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0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76EB524-7CD3-47C6-A956-0DEA377BCFE5}"/>
              </a:ext>
            </a:extLst>
          </p:cNvPr>
          <p:cNvGraphicFramePr/>
          <p:nvPr/>
        </p:nvGraphicFramePr>
        <p:xfrm>
          <a:off x="658439" y="1959430"/>
          <a:ext cx="5437561" cy="322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24FCFB9-08C7-441F-B9D1-11FB7F064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868730"/>
              </p:ext>
            </p:extLst>
          </p:nvPr>
        </p:nvGraphicFramePr>
        <p:xfrm>
          <a:off x="639947" y="1931683"/>
          <a:ext cx="5437561" cy="322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65F7320C-66EF-416B-9A8B-C9F9CB458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5390219"/>
            <a:ext cx="10917795" cy="3835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500" dirty="0"/>
              <a:t>Among randomized participants with CD4+ T-cell count &lt;50 cells/</a:t>
            </a:r>
            <a:r>
              <a:rPr lang="en-GB" sz="1600" dirty="0"/>
              <a:t>µL</a:t>
            </a:r>
            <a:r>
              <a:rPr lang="en-US" altLang="en-US" sz="1500" dirty="0"/>
              <a:t> at baseline (n=71), 56% had ≥200 cells/</a:t>
            </a:r>
            <a:r>
              <a:rPr lang="en-GB" sz="1600" dirty="0"/>
              <a:t>µL</a:t>
            </a:r>
            <a:r>
              <a:rPr lang="en-US" altLang="en-US" sz="1500" dirty="0"/>
              <a:t> at Week 96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Subgroup data are presented in poster MOPEB234</a:t>
            </a:r>
            <a:endParaRPr lang="en-GB" sz="1200" dirty="0"/>
          </a:p>
          <a:p>
            <a:pPr marL="2159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change from baseline in CD4+ T-cell count through Week 96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E833CA5-073A-4DDE-9CED-21239BAB610C}"/>
              </a:ext>
            </a:extLst>
          </p:cNvPr>
          <p:cNvSpPr/>
          <p:nvPr/>
        </p:nvSpPr>
        <p:spPr>
          <a:xfrm>
            <a:off x="6494648" y="1246568"/>
            <a:ext cx="5400000" cy="5834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By baseline CD4+ T-cell category</a:t>
            </a:r>
            <a:br>
              <a:rPr lang="en-US" b="1" dirty="0"/>
            </a:br>
            <a:r>
              <a:rPr lang="en-US" b="1" dirty="0"/>
              <a:t>Randomized Cohort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523284-BD23-4AD6-A07A-42204400A308}"/>
              </a:ext>
            </a:extLst>
          </p:cNvPr>
          <p:cNvSpPr/>
          <p:nvPr/>
        </p:nvSpPr>
        <p:spPr>
          <a:xfrm>
            <a:off x="2222430" y="3977675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(n=247)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B4BC78-5F3F-46B8-B63B-30C883890369}"/>
              </a:ext>
            </a:extLst>
          </p:cNvPr>
          <p:cNvSpPr/>
          <p:nvPr/>
        </p:nvSpPr>
        <p:spPr>
          <a:xfrm>
            <a:off x="2903578" y="4576109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(n=87)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CCD8C7-BBAB-49A4-AF93-D7EA9C91229E}"/>
              </a:ext>
            </a:extLst>
          </p:cNvPr>
          <p:cNvSpPr/>
          <p:nvPr/>
        </p:nvSpPr>
        <p:spPr>
          <a:xfrm>
            <a:off x="3760851" y="4426066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(n=83)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2BFFD7-B597-4FC5-BA7D-88D884E3F451}"/>
              </a:ext>
            </a:extLst>
          </p:cNvPr>
          <p:cNvSpPr/>
          <p:nvPr/>
        </p:nvSpPr>
        <p:spPr>
          <a:xfrm>
            <a:off x="4682289" y="4298097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(n=72)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BF2CA-D0D0-4CA6-91BD-5C889AEB1AD8}"/>
              </a:ext>
            </a:extLst>
          </p:cNvPr>
          <p:cNvSpPr/>
          <p:nvPr/>
        </p:nvSpPr>
        <p:spPr>
          <a:xfrm>
            <a:off x="3185306" y="3635275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(n=228)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2FD78C-5AB4-4398-8D37-B8155EBC2C69}"/>
              </a:ext>
            </a:extLst>
          </p:cNvPr>
          <p:cNvSpPr/>
          <p:nvPr/>
        </p:nvSpPr>
        <p:spPr>
          <a:xfrm>
            <a:off x="4084851" y="3420747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(n=217)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A8B68A-300A-4597-9D3E-74550FF94E36}"/>
              </a:ext>
            </a:extLst>
          </p:cNvPr>
          <p:cNvSpPr/>
          <p:nvPr/>
        </p:nvSpPr>
        <p:spPr>
          <a:xfrm>
            <a:off x="4967082" y="3278492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205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(n=213)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AA1221-C1BD-43B6-99F2-929855F5D5D5}"/>
              </a:ext>
            </a:extLst>
          </p:cNvPr>
          <p:cNvSpPr/>
          <p:nvPr/>
        </p:nvSpPr>
        <p:spPr>
          <a:xfrm>
            <a:off x="5479117" y="4178565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(n=65)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6C5050D3-2AB7-4B69-B78B-BA9DE7397269}"/>
              </a:ext>
            </a:extLst>
          </p:cNvPr>
          <p:cNvGraphicFramePr/>
          <p:nvPr/>
        </p:nvGraphicFramePr>
        <p:xfrm>
          <a:off x="6534495" y="1932402"/>
          <a:ext cx="5437561" cy="322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D817499-6E63-4384-A1AA-1401F5DF8A98}"/>
              </a:ext>
            </a:extLst>
          </p:cNvPr>
          <p:cNvSpPr txBox="1"/>
          <p:nvPr/>
        </p:nvSpPr>
        <p:spPr>
          <a:xfrm>
            <a:off x="7863840" y="2133600"/>
            <a:ext cx="17674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Baseline CD4+ T cells/</a:t>
            </a:r>
            <a:r>
              <a:rPr lang="en-GB" sz="1200" dirty="0"/>
              <a:t>µL</a:t>
            </a:r>
            <a:endParaRPr lang="en-US" sz="1200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C9C7B-53EA-4619-8B44-404273AA50CA}"/>
              </a:ext>
            </a:extLst>
          </p:cNvPr>
          <p:cNvSpPr txBox="1"/>
          <p:nvPr/>
        </p:nvSpPr>
        <p:spPr>
          <a:xfrm>
            <a:off x="11253894" y="3156530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048089E1-AA93-478B-A980-5E98358ACD7E}" type="VALUE">
              <a:rPr lang="en-US" sz="1600" b="1" smtClean="0">
                <a:solidFill>
                  <a:schemeClr val="tx2"/>
                </a:solidFill>
              </a:rPr>
              <a:pPr/>
              <a:t>240</a:t>
            </a:fld>
            <a:endParaRPr lang="en-US" sz="16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084C3E-BB84-4681-85D6-7EE6CAF01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22518"/>
          </a:xfrm>
        </p:spPr>
        <p:txBody>
          <a:bodyPr/>
          <a:lstStyle/>
          <a:p>
            <a:r>
              <a:rPr lang="en-US" sz="1000" dirty="0"/>
              <a:t/>
            </a:r>
            <a:br>
              <a:rPr lang="en-US" sz="1000" dirty="0"/>
            </a:br>
            <a:r>
              <a:rPr lang="en-GB" sz="1000" dirty="0"/>
              <a:t>*Mean baseline: Randomized Cohort 153 cells/µL; Non-randomized cohort 99 cells/µL. </a:t>
            </a:r>
            <a:r>
              <a:rPr lang="en-US" sz="1000" dirty="0"/>
              <a:t>SD, standard deviation.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A4F4FB-BB81-4DAC-BDD7-49B87F48BDB9}"/>
              </a:ext>
            </a:extLst>
          </p:cNvPr>
          <p:cNvSpPr/>
          <p:nvPr/>
        </p:nvSpPr>
        <p:spPr>
          <a:xfrm>
            <a:off x="740051" y="1246568"/>
            <a:ext cx="5400000" cy="5834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By Randomized and Non-randomized Cohort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DF68D-85B8-4EFD-9C37-10AC4133CAC3}"/>
              </a:ext>
            </a:extLst>
          </p:cNvPr>
          <p:cNvSpPr txBox="1"/>
          <p:nvPr/>
        </p:nvSpPr>
        <p:spPr>
          <a:xfrm>
            <a:off x="2271481" y="2133600"/>
            <a:ext cx="196367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/>
              <a:t>Randomized Cohort (N=272)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943D2-354C-439C-85D6-F640C3282810}"/>
              </a:ext>
            </a:extLst>
          </p:cNvPr>
          <p:cNvGrpSpPr/>
          <p:nvPr/>
        </p:nvGrpSpPr>
        <p:grpSpPr>
          <a:xfrm>
            <a:off x="1872314" y="2189933"/>
            <a:ext cx="250257" cy="72000"/>
            <a:chOff x="211756" y="2603532"/>
            <a:chExt cx="250257" cy="7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B3BA9A-3B75-4E93-A915-731DC91FAB3E}"/>
                </a:ext>
              </a:extLst>
            </p:cNvPr>
            <p:cNvSpPr/>
            <p:nvPr/>
          </p:nvSpPr>
          <p:spPr>
            <a:xfrm>
              <a:off x="300884" y="2603532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8A5222-F3C0-4DCC-A234-11A54E2387F1}"/>
                </a:ext>
              </a:extLst>
            </p:cNvPr>
            <p:cNvCxnSpPr/>
            <p:nvPr/>
          </p:nvCxnSpPr>
          <p:spPr>
            <a:xfrm>
              <a:off x="211756" y="2639532"/>
              <a:ext cx="25025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6BBE76A-A8F4-4E17-BE73-E10E9118BFBB}"/>
              </a:ext>
            </a:extLst>
          </p:cNvPr>
          <p:cNvSpPr txBox="1"/>
          <p:nvPr/>
        </p:nvSpPr>
        <p:spPr>
          <a:xfrm>
            <a:off x="2261843" y="2383050"/>
            <a:ext cx="21512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/>
              <a:t>Non-randomized Cohort (N=99)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09A670-AEF2-49EC-975F-7882D9176F51}"/>
              </a:ext>
            </a:extLst>
          </p:cNvPr>
          <p:cNvGrpSpPr/>
          <p:nvPr/>
        </p:nvGrpSpPr>
        <p:grpSpPr>
          <a:xfrm>
            <a:off x="1862676" y="2439383"/>
            <a:ext cx="250257" cy="72000"/>
            <a:chOff x="211756" y="2603532"/>
            <a:chExt cx="250257" cy="72000"/>
          </a:xfrm>
          <a:solidFill>
            <a:srgbClr val="92D050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8094559-8B77-498A-8B62-0EDD2EF5C2B8}"/>
                </a:ext>
              </a:extLst>
            </p:cNvPr>
            <p:cNvSpPr/>
            <p:nvPr/>
          </p:nvSpPr>
          <p:spPr>
            <a:xfrm>
              <a:off x="300884" y="2603532"/>
              <a:ext cx="72000" cy="720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BEE4FC-7ED7-4603-B0AF-B8B62E7A230E}"/>
                </a:ext>
              </a:extLst>
            </p:cNvPr>
            <p:cNvCxnSpPr/>
            <p:nvPr/>
          </p:nvCxnSpPr>
          <p:spPr>
            <a:xfrm>
              <a:off x="211756" y="2639532"/>
              <a:ext cx="250257" cy="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F3A94-2CF5-4116-97C0-705EE4BF870A}"/>
              </a:ext>
            </a:extLst>
          </p:cNvPr>
          <p:cNvSpPr/>
          <p:nvPr/>
        </p:nvSpPr>
        <p:spPr>
          <a:xfrm>
            <a:off x="7863840" y="2318267"/>
            <a:ext cx="1520792" cy="216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DC0AA39-E641-4DA2-A291-BD187084E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0" y="6294438"/>
            <a:ext cx="11144250" cy="182562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36" grpId="0" animBg="1"/>
      <p:bldGraphic spid="47" grpId="0">
        <p:bldAsOne/>
      </p:bldGraphic>
      <p:bldP spid="48" grpId="0"/>
      <p:bldP spid="4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CD4+/CD8+ ratio through Week 96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9FAB0B-AEB1-4117-9288-BB2EB3008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4688" y="5576323"/>
            <a:ext cx="10058400" cy="182880"/>
          </a:xfrm>
        </p:spPr>
        <p:txBody>
          <a:bodyPr/>
          <a:lstStyle/>
          <a:p>
            <a:pPr algn="l"/>
            <a:r>
              <a:rPr lang="en-US" dirty="0"/>
              <a:t>1. Mussini C, et al. Lancet HIV. 2015;2(3):</a:t>
            </a:r>
            <a:r>
              <a:rPr lang="en-GB" kern="1200" dirty="0"/>
              <a:t>e98-106.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AD5020-3E52-4612-A0BD-06870D62EEDA}"/>
              </a:ext>
            </a:extLst>
          </p:cNvPr>
          <p:cNvSpPr/>
          <p:nvPr/>
        </p:nvSpPr>
        <p:spPr>
          <a:xfrm>
            <a:off x="742435" y="1246569"/>
            <a:ext cx="8161079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Randomized Cohort (N=272)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C32C54-EE24-43CF-A184-3D3984538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220175"/>
              </p:ext>
            </p:extLst>
          </p:nvPr>
        </p:nvGraphicFramePr>
        <p:xfrm>
          <a:off x="384631" y="1848136"/>
          <a:ext cx="8161079" cy="338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CF444A-3CEA-4343-8EB8-BEB5B2101B15}"/>
              </a:ext>
            </a:extLst>
          </p:cNvPr>
          <p:cNvSpPr/>
          <p:nvPr/>
        </p:nvSpPr>
        <p:spPr>
          <a:xfrm>
            <a:off x="8975725" y="3954463"/>
            <a:ext cx="2916238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GB" sz="1200" dirty="0">
                <a:solidFill>
                  <a:schemeClr val="tx1"/>
                </a:solidFill>
              </a:rPr>
              <a:t>CD4+/CD8+ ratio has been identified as a marker of risk for non-AIDS-related morbidity and mortality, independent of CD4+ T-cell count</a:t>
            </a:r>
            <a:r>
              <a:rPr lang="en-GB" sz="1200" baseline="30000" dirty="0">
                <a:solidFill>
                  <a:schemeClr val="tx1"/>
                </a:solidFill>
              </a:rPr>
              <a:t>1</a:t>
            </a:r>
            <a:endParaRPr lang="en-US" sz="1200" baseline="30000" dirty="0">
              <a:solidFill>
                <a:schemeClr val="tx1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C3D9902-6E56-4CB6-9046-CDA5B53439F7}"/>
              </a:ext>
            </a:extLst>
          </p:cNvPr>
          <p:cNvSpPr txBox="1">
            <a:spLocks/>
          </p:cNvSpPr>
          <p:nvPr/>
        </p:nvSpPr>
        <p:spPr bwMode="auto">
          <a:xfrm>
            <a:off x="609600" y="6284873"/>
            <a:ext cx="108712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kern="0" dirty="0"/>
              <a:t>Lataillade et al. IAS 2019; Mexico City, Mexico. Slides </a:t>
            </a:r>
            <a:r>
              <a:rPr lang="da-DK" altLang="en-US" kern="0" dirty="0"/>
              <a:t>MOAB0102 http://bit.ly/brighte96wk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9592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6EAB5-DF8A-43CB-AAB7-8DACAD5D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96 safety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071A2-A33A-4F56-BD16-CFE3364F3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All safety data reflect cumulative results collected through the data cutoff date of August 14, 2018. *Includes participants randomized to the placebo group who received FTR 600 mg BID during the open-label phase; only data from initiation of open-label FTR dosing are presented. </a:t>
            </a:r>
            <a:r>
              <a:rPr lang="en-US" sz="1000" baseline="30000" dirty="0"/>
              <a:t>†</a:t>
            </a:r>
            <a:r>
              <a:rPr lang="en-US" sz="1000" dirty="0"/>
              <a:t>The only SAEs occurring in at least 2% of participants were pneumonia (n=15), cellulitis (n=8), and acute kidney injury (n=6). </a:t>
            </a:r>
            <a:r>
              <a:rPr lang="en-US" sz="1000" baseline="30000" dirty="0"/>
              <a:t>‡</a:t>
            </a:r>
            <a:r>
              <a:rPr lang="en-US" sz="1000" dirty="0"/>
              <a:t>Drug-related SAEs (16 events in 12 participants) included: nephrolithiasis (n=2); immune reconstitution inflammatory syndrome (n=3); and one each of acute kidney injury, renal impairment, hyperglycemia, hyperkalemia, loss of consciousness, myocarditis, hepatocellular injury, rhabdomyolysis, fetal growth restriction, disorientation, and rash. </a:t>
            </a:r>
            <a:r>
              <a:rPr lang="en-US" sz="1000" baseline="30000" dirty="0"/>
              <a:t>§</a:t>
            </a:r>
            <a:r>
              <a:rPr lang="en-US" sz="1000" dirty="0"/>
              <a:t>18/29 deaths were due to AIDS‑related events or acute infections (one case was considered treatment-related: immune reconstitution inflammatory syndrome, related to recurrent atypical mycobacterial infection). 5/29 deaths occurred after the participant had discontinued from the study. AE, adverse event; SAE, serious adverse event.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7B928C-0839-4D9A-BBEE-F5C7E9347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64320"/>
              </p:ext>
            </p:extLst>
          </p:nvPr>
        </p:nvGraphicFramePr>
        <p:xfrm>
          <a:off x="1180132" y="1245569"/>
          <a:ext cx="9827016" cy="38907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6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633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>
                          <a:latin typeface="+mn-lt"/>
                        </a:rPr>
                        <a:t>Parameter, n (%)</a:t>
                      </a:r>
                      <a:endParaRPr lang="en-US" sz="1400" b="1" noProof="0" dirty="0">
                        <a:solidFill>
                          <a:sysClr val="windowText" lastClr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85405" marR="85405" marT="42631" marB="4263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Randomized</a:t>
                      </a:r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(N=272)*</a:t>
                      </a:r>
                      <a:endParaRPr lang="en-US" sz="1400" b="1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2" marR="91442" marT="34277" marB="342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Non-randomized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(N=99)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noProof="0" dirty="0">
                          <a:effectLst/>
                          <a:latin typeface="+mn-lt"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noProof="0" dirty="0">
                          <a:effectLst/>
                          <a:latin typeface="+mn-lt"/>
                        </a:rPr>
                        <a:t>(N=371)</a:t>
                      </a:r>
                      <a:endParaRPr lang="en-US" sz="1400" b="1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Any event</a:t>
                      </a: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249 (92)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98 (99)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347 (94)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marL="120650" indent="0"/>
                      <a:r>
                        <a:rPr lang="en-US" sz="1400" b="0" noProof="0" dirty="0">
                          <a:latin typeface="+mn-lt"/>
                        </a:rPr>
                        <a:t>Any </a:t>
                      </a:r>
                      <a:r>
                        <a:rPr lang="en-US" sz="1400" noProof="0" dirty="0">
                          <a:latin typeface="+mn-lt"/>
                        </a:rPr>
                        <a:t>Grade 2–4 AE</a:t>
                      </a:r>
                      <a:endParaRPr lang="en-US" sz="1400" b="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216 (79)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87 (88)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303 (82)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3794895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marL="1206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+mn-lt"/>
                        </a:rPr>
                        <a:t>Drug-related Grade 2–4 AEs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57 (21)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22 (22)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79 (21)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1908759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marL="120650" indent="0"/>
                      <a:r>
                        <a:rPr lang="en-US" sz="1400" b="0" noProof="0" dirty="0">
                          <a:latin typeface="+mn-lt"/>
                        </a:rPr>
                        <a:t>Any Grade 3/4 AE</a:t>
                      </a: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78 (29)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49 (49)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127 (34)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9131314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marL="120650" indent="0"/>
                      <a:r>
                        <a:rPr lang="en-US" sz="1400" b="0" noProof="0" dirty="0">
                          <a:latin typeface="+mn-lt"/>
                        </a:rPr>
                        <a:t>Any SAE</a:t>
                      </a:r>
                      <a:r>
                        <a:rPr lang="en-US" sz="1400" b="0" baseline="30000" noProof="0" dirty="0">
                          <a:latin typeface="+mn-lt"/>
                        </a:rPr>
                        <a:t>†</a:t>
                      </a: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92 (34)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48 (48)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140 (38)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9976105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  Drug-related SAE</a:t>
                      </a:r>
                      <a:r>
                        <a:rPr lang="en-US" sz="1400" baseline="30000" noProof="0" dirty="0">
                          <a:latin typeface="+mn-lt"/>
                        </a:rPr>
                        <a:t>‡</a:t>
                      </a:r>
                      <a:endParaRPr lang="en-US" sz="1400" b="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9 (3)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 (3)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 (3)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5102735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   Any AE leading to discontinuation</a:t>
                      </a:r>
                      <a:endParaRPr lang="en-US" sz="1400" b="0" baseline="3000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14 (5)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 (12)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26 (7)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b="0" noProof="0" dirty="0">
                          <a:latin typeface="+mn-lt"/>
                        </a:rPr>
                        <a:t>   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Any CDC Class C event</a:t>
                      </a: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23 (8)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15 (15)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38 (10)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3166925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   Death</a:t>
                      </a:r>
                      <a:r>
                        <a:rPr lang="en-US" sz="1400" baseline="30000" noProof="0" dirty="0">
                          <a:latin typeface="+mn-lt"/>
                        </a:rPr>
                        <a:t>§</a:t>
                      </a:r>
                      <a:endParaRPr lang="en-US" sz="1400" b="0" baseline="3000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 (4)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17 (17)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29 (8)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17404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F08C81E-84CB-4E08-8E45-EC11FE3BB410}"/>
              </a:ext>
            </a:extLst>
          </p:cNvPr>
          <p:cNvSpPr/>
          <p:nvPr/>
        </p:nvSpPr>
        <p:spPr>
          <a:xfrm>
            <a:off x="1180132" y="1991417"/>
            <a:ext cx="9792000" cy="3406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5CA86-20AB-4A08-850A-F709B042C626}"/>
              </a:ext>
            </a:extLst>
          </p:cNvPr>
          <p:cNvSpPr/>
          <p:nvPr/>
        </p:nvSpPr>
        <p:spPr>
          <a:xfrm>
            <a:off x="1188125" y="3730636"/>
            <a:ext cx="9792000" cy="71375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FD2ACB-824D-40F6-9996-B042A8D4F07D}"/>
              </a:ext>
            </a:extLst>
          </p:cNvPr>
          <p:cNvSpPr/>
          <p:nvPr/>
        </p:nvSpPr>
        <p:spPr>
          <a:xfrm>
            <a:off x="1188125" y="4760913"/>
            <a:ext cx="9792000" cy="36576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8A55C7B-B3D4-480C-8D4F-6A4840957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515" y="6287252"/>
            <a:ext cx="11144250" cy="182562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6EAB5-DF8A-43CB-AAB7-8DACAD5D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Drug-related Grade 2–4 AEs and </a:t>
            </a:r>
            <a:br>
              <a:rPr lang="en-US" dirty="0"/>
            </a:br>
            <a:r>
              <a:rPr lang="en-US" dirty="0"/>
              <a:t>AEs leading to discontinuation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071A2-A33A-4F56-BD16-CFE3364F3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All safety data reflect cumulative results collected through the data cutoff date of August 14, 2018. *Includes participants randomized to the placebo group who received FTR 600 mg BID during the open-label phase; only data from initiation of open-label FTR dosing are presented. </a:t>
            </a:r>
            <a:br>
              <a:rPr lang="en-US" sz="1000" dirty="0"/>
            </a:br>
            <a:r>
              <a:rPr lang="en-US" sz="1000" dirty="0"/>
              <a:t>IRIS, immune reconstitution inflammatory syndrome.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7B928C-0839-4D9A-BBEE-F5C7E9347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55382"/>
              </p:ext>
            </p:extLst>
          </p:nvPr>
        </p:nvGraphicFramePr>
        <p:xfrm>
          <a:off x="1182688" y="1245568"/>
          <a:ext cx="9830387" cy="44354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6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3200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754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latin typeface="+mn-lt"/>
                        </a:rPr>
                        <a:t>Parameter, n (%)</a:t>
                      </a:r>
                      <a:endParaRPr lang="en-US" sz="1400" b="1" noProof="0" dirty="0">
                        <a:solidFill>
                          <a:sysClr val="windowText" lastClr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85405" marR="85405" marT="42631" marB="4263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Randomized</a:t>
                      </a:r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(N=272)*</a:t>
                      </a:r>
                      <a:endParaRPr lang="en-US" sz="1400" b="1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2" marR="91442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Non-randomized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(N=99)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noProof="0" dirty="0">
                          <a:effectLst/>
                          <a:latin typeface="+mn-lt"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noProof="0" dirty="0">
                          <a:effectLst/>
                          <a:latin typeface="+mn-lt"/>
                        </a:rPr>
                        <a:t>(N=371)</a:t>
                      </a:r>
                      <a:endParaRPr lang="en-US" sz="1400" b="1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latin typeface="+mn-lt"/>
                        </a:rPr>
                        <a:t>Drug-related Grade 2–4 AEs</a:t>
                      </a:r>
                      <a:endParaRPr lang="en-US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57 (21)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22 (22)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79 (21)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234584"/>
                  </a:ext>
                </a:extLst>
              </a:tr>
              <a:tr h="254326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0" dirty="0">
                          <a:latin typeface="+mn-lt"/>
                        </a:rPr>
                        <a:t>Occurring in </a:t>
                      </a: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≥2% of participants in either cohort</a:t>
                      </a:r>
                      <a:endParaRPr lang="en-US" sz="1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65949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Nausea 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(3)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(5)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(4)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794895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Diarrhea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(3)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1908759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Headache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9131314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IRIS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(3)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9976105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Vomiting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5102735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Fatigue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Asthenia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(&lt;1)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166925"/>
                  </a:ext>
                </a:extLst>
              </a:tr>
              <a:tr h="316171">
                <a:tc>
                  <a:txBody>
                    <a:bodyPr/>
                    <a:lstStyle/>
                    <a:p>
                      <a:pPr marL="0" indent="0"/>
                      <a:r>
                        <a:rPr lang="en-US" sz="1200" b="1" noProof="0" dirty="0">
                          <a:latin typeface="+mn-lt"/>
                        </a:rPr>
                        <a:t>AE leading to discontinuation</a:t>
                      </a:r>
                      <a:endParaRPr lang="en-US" sz="1200" b="1" baseline="3000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14 (5)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 (12)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26 (7)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026308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1200" b="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≥2 p</a:t>
                      </a:r>
                      <a:r>
                        <a:rPr lang="en-US" sz="12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articipants 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152838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Abdominal pain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0988060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Electrocardiogram QT prolonged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(&lt;1)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2734198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Non-cardiac chest pain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(&lt;1)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7702330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Hepatic failure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501869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42A3FB-FFFD-4B26-8B99-0D48E6FA9B64}"/>
              </a:ext>
            </a:extLst>
          </p:cNvPr>
          <p:cNvSpPr/>
          <p:nvPr/>
        </p:nvSpPr>
        <p:spPr>
          <a:xfrm>
            <a:off x="1181787" y="2323818"/>
            <a:ext cx="3761687" cy="250760"/>
          </a:xfrm>
          <a:prstGeom prst="rect">
            <a:avLst/>
          </a:prstGeom>
          <a:solidFill>
            <a:srgbClr val="FF0000">
              <a:alpha val="10196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833D8-EF24-404B-8D36-CF6ECD6AB265}"/>
              </a:ext>
            </a:extLst>
          </p:cNvPr>
          <p:cNvSpPr/>
          <p:nvPr/>
        </p:nvSpPr>
        <p:spPr>
          <a:xfrm>
            <a:off x="1181788" y="2574577"/>
            <a:ext cx="9827524" cy="684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E8CD2D1-C2FA-4128-BDC1-6A032B0A81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100" y="6294120"/>
            <a:ext cx="10871200" cy="182880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10010F-93FE-4F59-9879-834504EB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BRIGHTE study, evaluating FTR in HTE participants through Week 96:</a:t>
            </a:r>
          </a:p>
          <a:p>
            <a:r>
              <a:rPr lang="en-US" dirty="0"/>
              <a:t>Virologic response continued to improve over time despite continued attrition in this </a:t>
            </a:r>
            <a:br>
              <a:rPr lang="en-US" dirty="0"/>
            </a:br>
            <a:r>
              <a:rPr lang="en-US" dirty="0"/>
              <a:t>difficult-to-treat population</a:t>
            </a:r>
          </a:p>
          <a:p>
            <a:r>
              <a:rPr lang="en-US" dirty="0"/>
              <a:t>Clinically significant and continuous improvements in CD4+ T-cell count and CD4:CD8 ratio were observed through Week 96, including among those who were most immune‑compromised at baseline</a:t>
            </a:r>
          </a:p>
          <a:p>
            <a:r>
              <a:rPr lang="en-US" dirty="0"/>
              <a:t>FTR-containing regimens remained generally safe, and well tolerated through </a:t>
            </a:r>
            <a:br>
              <a:rPr lang="en-US" dirty="0"/>
            </a:br>
            <a:r>
              <a:rPr lang="en-US" dirty="0"/>
              <a:t>Week 96 with no new safety signals and few AE-related discontinuations</a:t>
            </a:r>
          </a:p>
          <a:p>
            <a:r>
              <a:rPr lang="en-US" dirty="0"/>
              <a:t>BRIGHTE results support continued development of FTR as an important treatment option for HTE people living with multi-drug–resistant HIV-1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i="1" dirty="0"/>
              <a:t>Subgroup data are presented in poster MOPEB234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E62534-0320-4117-9FB4-77D6A88B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068873-A881-4745-AF2A-EFC1397708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0" y="6294438"/>
            <a:ext cx="11144250" cy="182562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52F43F-B49A-49C8-AA1C-876002490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We would like to thank all of the BRIGHTE clinical trial participants and their families</a:t>
            </a:r>
          </a:p>
          <a:p>
            <a:r>
              <a:rPr lang="en-US" altLang="en-US" sz="2000" dirty="0"/>
              <a:t>ViiV Healthcare and GSK personnel: Mark Krystal, Andrew Clark, Frank Mannino, Marcia Wang, Louise Garside, and Jill Slater</a:t>
            </a:r>
          </a:p>
          <a:p>
            <a:r>
              <a:rPr lang="en-US" altLang="en-US" sz="2000" dirty="0"/>
              <a:t>Monogram Biosciences: Carmeliza Santos</a:t>
            </a:r>
          </a:p>
          <a:p>
            <a:r>
              <a:rPr lang="en-US" altLang="en-US" sz="2000" dirty="0"/>
              <a:t>Professional medical writing and editorial assistance was provided by Esther Race at ArticulateScience and 3D graphics were developed by John Wong at Synaptik Digital, both funded by ViiV Healthcare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EFD511-2762-4B8E-8B81-9782CCAE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37506D-5AC6-4F3E-91E5-60F2C686CA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4A9CD0A-557E-4E88-8113-64B6F6C30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100" y="6294120"/>
            <a:ext cx="10871200" cy="182880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2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A706B-4D6C-412A-B505-2A16CD93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study was funded by ViiV Healthcare</a:t>
            </a:r>
          </a:p>
          <a:p>
            <a:r>
              <a:rPr lang="en-US" dirty="0"/>
              <a:t>Max Lataillade, DO MPH</a:t>
            </a:r>
          </a:p>
          <a:p>
            <a:pPr lvl="1"/>
            <a:r>
              <a:rPr lang="en-US" dirty="0"/>
              <a:t>VP and Head, Clinical Development </a:t>
            </a:r>
            <a:endParaRPr lang="en-US" strike="sngStrike" dirty="0"/>
          </a:p>
          <a:p>
            <a:pPr lvl="1"/>
            <a:r>
              <a:rPr lang="en-US" dirty="0"/>
              <a:t>Employee and shareholder of ViiV Healthcare</a:t>
            </a:r>
          </a:p>
          <a:p>
            <a:pPr marL="215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12E3A3-7746-4E7A-8736-9B172465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3EF633-072F-4120-B9D5-1C43150DC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199" y="6302640"/>
            <a:ext cx="11144250" cy="182562"/>
          </a:xfrm>
        </p:spPr>
        <p:txBody>
          <a:bodyPr/>
          <a:lstStyle/>
          <a:p>
            <a:pPr algn="r"/>
            <a:r>
              <a:rPr lang="en-US" altLang="en-US" sz="1000" dirty="0"/>
              <a:t>Lataillade et al. IAS 2019; Mexico City, Mexico. Slides MOAB0102 http://bit.ly/brighte96wk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456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BRIGHTE investigators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731838" y="1141197"/>
            <a:ext cx="3600000" cy="4572000"/>
          </a:xfrm>
        </p:spPr>
        <p:txBody>
          <a:bodyPr>
            <a:noAutofit/>
          </a:bodyPr>
          <a:lstStyle/>
          <a:p>
            <a:pPr marL="266700" indent="-266700">
              <a:spcAft>
                <a:spcPts val="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en-US" sz="1400" b="1" dirty="0"/>
              <a:t>Argentina</a:t>
            </a:r>
            <a:r>
              <a:rPr lang="en-US" sz="1400" dirty="0"/>
              <a:t>: P Cahn, L Cassetti, DO David, E Loiza, D Cecchini, S Lupo, M Martins, </a:t>
            </a:r>
            <a:br>
              <a:rPr lang="en-US" sz="1400" dirty="0"/>
            </a:br>
            <a:r>
              <a:rPr lang="en-US" sz="1400" dirty="0"/>
              <a:t>C Zala</a:t>
            </a:r>
          </a:p>
          <a:p>
            <a:pPr>
              <a:spcAft>
                <a:spcPts val="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xmlns="" r:id="rId6"/>
                    </a:ext>
                  </a:extLst>
                </a:blip>
              </a:buBlip>
            </a:pPr>
            <a:r>
              <a:rPr lang="en-US" sz="1400" b="1" dirty="0"/>
              <a:t> Australia</a:t>
            </a:r>
            <a:r>
              <a:rPr lang="en-US" sz="1400" dirty="0"/>
              <a:t>: A Carr, J McMahon</a:t>
            </a:r>
          </a:p>
          <a:p>
            <a:pPr>
              <a:spcAft>
                <a:spcPts val="0"/>
              </a:spcAft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xmlns="" r:id="rId8"/>
                    </a:ext>
                  </a:extLst>
                </a:blip>
              </a:buBlip>
            </a:pPr>
            <a:r>
              <a:rPr lang="en-US" sz="1400" b="1" dirty="0"/>
              <a:t> Belgium</a:t>
            </a:r>
            <a:r>
              <a:rPr lang="en-US" sz="1400" dirty="0"/>
              <a:t>: S De Wit, E Florence </a:t>
            </a:r>
          </a:p>
          <a:p>
            <a:pPr marL="266700" indent="-266700">
              <a:spcAft>
                <a:spcPts val="0"/>
              </a:spcAft>
              <a:buBlip>
                <a:blip r:embed="rId9">
                  <a:extLst>
                    <a:ext uri="{837473B0-CC2E-450A-ABE3-18F120FF3D39}">
                      <a1611:picAttrSrcUrl xmlns:a1611="http://schemas.microsoft.com/office/drawing/2016/11/main" xmlns="" r:id="rId10"/>
                    </a:ext>
                  </a:extLst>
                </a:blip>
              </a:buBlip>
            </a:pPr>
            <a:r>
              <a:rPr lang="en-US" sz="1400" b="1" dirty="0"/>
              <a:t>Brazil</a:t>
            </a:r>
            <a:r>
              <a:rPr lang="en-US" sz="1400" dirty="0"/>
              <a:t>: CR Alves, J Andrade Neto, </a:t>
            </a:r>
            <a:br>
              <a:rPr lang="en-US" sz="1400" dirty="0"/>
            </a:br>
            <a:r>
              <a:rPr lang="en-US" sz="1400" dirty="0"/>
              <a:t>M Della Negra, R Diaz, B Grinsztejn, </a:t>
            </a:r>
            <a:br>
              <a:rPr lang="en-US" sz="1400" dirty="0"/>
            </a:br>
            <a:r>
              <a:rPr lang="en-US" sz="1400" dirty="0"/>
              <a:t>J Madruga, K Morejon, F Ribeiro, E Sprinz</a:t>
            </a:r>
          </a:p>
          <a:p>
            <a:pPr marL="266700" indent="-266700">
              <a:spcAft>
                <a:spcPts val="0"/>
              </a:spcAft>
              <a:buBlip>
                <a:blip r:embed="rId11">
                  <a:extLst>
                    <a:ext uri="{837473B0-CC2E-450A-ABE3-18F120FF3D39}">
                      <a1611:picAttrSrcUrl xmlns:a1611="http://schemas.microsoft.com/office/drawing/2016/11/main" xmlns="" r:id="rId12"/>
                    </a:ext>
                  </a:extLst>
                </a:blip>
              </a:buBlip>
            </a:pPr>
            <a:r>
              <a:rPr lang="en-US" sz="1400" b="1" dirty="0"/>
              <a:t>Canada</a:t>
            </a:r>
            <a:r>
              <a:rPr lang="en-US" sz="1400" dirty="0"/>
              <a:t>: M Murray, J Szabo, S Trottier, </a:t>
            </a:r>
            <a:br>
              <a:rPr lang="en-US" sz="1400" dirty="0"/>
            </a:br>
            <a:r>
              <a:rPr lang="en-US" sz="1400" dirty="0"/>
              <a:t>S Walmsley</a:t>
            </a:r>
          </a:p>
          <a:p>
            <a:pPr marL="266700" indent="-266700">
              <a:spcAft>
                <a:spcPts val="0"/>
              </a:spcAft>
              <a:buBlip>
                <a:blip r:embed="rId13">
                  <a:extLst>
                    <a:ext uri="{837473B0-CC2E-450A-ABE3-18F120FF3D39}">
                      <a1611:picAttrSrcUrl xmlns:a1611="http://schemas.microsoft.com/office/drawing/2016/11/main" xmlns="" r:id="rId14"/>
                    </a:ext>
                  </a:extLst>
                </a:blip>
              </a:buBlip>
            </a:pPr>
            <a:r>
              <a:rPr lang="en-US" sz="1400" b="1" dirty="0"/>
              <a:t>Chile</a:t>
            </a:r>
            <a:r>
              <a:rPr lang="en-US" sz="1400" dirty="0"/>
              <a:t>: J Ballesteros,F Zamora, C Beltran, C Chahin Anania, C Perez, M Wolff</a:t>
            </a:r>
          </a:p>
          <a:p>
            <a:pPr>
              <a:spcAft>
                <a:spcPts val="0"/>
              </a:spcAft>
              <a:buBlip>
                <a:blip r:embed="rId15">
                  <a:extLst>
                    <a:ext uri="{837473B0-CC2E-450A-ABE3-18F120FF3D39}">
                      <a1611:picAttrSrcUrl xmlns:a1611="http://schemas.microsoft.com/office/drawing/2016/11/main" xmlns="" r:id="rId16"/>
                    </a:ext>
                  </a:extLst>
                </a:blip>
              </a:buBlip>
            </a:pPr>
            <a:r>
              <a:rPr lang="en-US" sz="1400" b="1" dirty="0"/>
              <a:t> Colombia</a:t>
            </a:r>
            <a:r>
              <a:rPr lang="en-US" sz="1400" dirty="0"/>
              <a:t>: J Velez</a:t>
            </a:r>
          </a:p>
          <a:p>
            <a:pPr marL="266700" indent="-266700">
              <a:spcAft>
                <a:spcPts val="0"/>
              </a:spcAft>
              <a:buBlip>
                <a:blip r:embed="rId17">
                  <a:extLst>
                    <a:ext uri="{837473B0-CC2E-450A-ABE3-18F120FF3D39}">
                      <a1611:picAttrSrcUrl xmlns:a1611="http://schemas.microsoft.com/office/drawing/2016/11/main" xmlns="" r:id="rId18"/>
                    </a:ext>
                  </a:extLst>
                </a:blip>
              </a:buBlip>
            </a:pPr>
            <a:r>
              <a:rPr lang="en-US" sz="1400" b="1" dirty="0"/>
              <a:t>France</a:t>
            </a:r>
            <a:r>
              <a:rPr lang="en-US" sz="1400" dirty="0"/>
              <a:t>: PM Girard, C Katlama,</a:t>
            </a:r>
            <a:br>
              <a:rPr lang="en-US" sz="1400" dirty="0"/>
            </a:br>
            <a:r>
              <a:rPr lang="en-US" sz="1400" dirty="0"/>
              <a:t>J-M Molina, D Neau, G Pialoux, </a:t>
            </a:r>
            <a:br>
              <a:rPr lang="en-US" sz="1400" dirty="0"/>
            </a:br>
            <a:r>
              <a:rPr lang="en-US" sz="1400" dirty="0"/>
              <a:t>I Poizot-Martin, F Raffi, D Salmon-Ceron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D727709-DD63-4B97-ACCB-A9675B1C98C9}"/>
              </a:ext>
            </a:extLst>
          </p:cNvPr>
          <p:cNvSpPr txBox="1">
            <a:spLocks/>
          </p:cNvSpPr>
          <p:nvPr/>
        </p:nvSpPr>
        <p:spPr bwMode="auto">
          <a:xfrm>
            <a:off x="4509775" y="1141197"/>
            <a:ext cx="360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66700" indent="-266700">
              <a:spcAft>
                <a:spcPts val="0"/>
              </a:spcAft>
              <a:buBlip>
                <a:blip r:embed="rId19">
                  <a:extLst>
                    <a:ext uri="{837473B0-CC2E-450A-ABE3-18F120FF3D39}">
                      <a1611:picAttrSrcUrl xmlns:a1611="http://schemas.microsoft.com/office/drawing/2016/11/main" xmlns="" r:id="rId20"/>
                    </a:ext>
                  </a:extLst>
                </a:blip>
              </a:buBlip>
            </a:pPr>
            <a:r>
              <a:rPr lang="en-US" sz="1400" b="1" dirty="0"/>
              <a:t>Germany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r>
              <a:rPr lang="en-US" sz="1400" dirty="0"/>
              <a:t>K Arastéh, A Baumgarten, </a:t>
            </a:r>
            <a:br>
              <a:rPr lang="en-US" sz="1400" dirty="0"/>
            </a:br>
            <a:r>
              <a:rPr lang="en-US" sz="1400" dirty="0"/>
              <a:t>J Bogner, M Hower, W Kern, </a:t>
            </a:r>
            <a:br>
              <a:rPr lang="en-US" sz="1400" dirty="0"/>
            </a:br>
            <a:r>
              <a:rPr lang="en-US" sz="1400" dirty="0"/>
              <a:t>D Schürmann, C Stephan</a:t>
            </a:r>
          </a:p>
          <a:p>
            <a:pPr>
              <a:spcAft>
                <a:spcPts val="0"/>
              </a:spcAft>
              <a:buBlip>
                <a:blip r:embed="rId21">
                  <a:extLst>
                    <a:ext uri="{837473B0-CC2E-450A-ABE3-18F120FF3D39}">
                      <a1611:picAttrSrcUrl xmlns:a1611="http://schemas.microsoft.com/office/drawing/2016/11/main" xmlns="" r:id="rId22"/>
                    </a:ext>
                  </a:extLst>
                </a:blip>
              </a:buBlip>
            </a:pPr>
            <a:r>
              <a:rPr lang="en-US" sz="1400" b="1" dirty="0"/>
              <a:t> Greece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r>
              <a:rPr lang="en-US" sz="1400" dirty="0"/>
              <a:t>S Metallidis, V Paparizos </a:t>
            </a:r>
          </a:p>
          <a:p>
            <a:pPr>
              <a:spcAft>
                <a:spcPts val="0"/>
              </a:spcAft>
              <a:buBlip>
                <a:blip r:embed="rId23">
                  <a:extLst>
                    <a:ext uri="{837473B0-CC2E-450A-ABE3-18F120FF3D39}">
                      <a1611:picAttrSrcUrl xmlns:a1611="http://schemas.microsoft.com/office/drawing/2016/11/main" xmlns="" r:id="rId24"/>
                    </a:ext>
                  </a:extLst>
                </a:blip>
              </a:buBlip>
            </a:pPr>
            <a:r>
              <a:rPr lang="en-US" sz="1400" b="1" dirty="0"/>
              <a:t> Ireland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r>
              <a:rPr lang="en-US" sz="1400" dirty="0"/>
              <a:t>P Mallon</a:t>
            </a:r>
          </a:p>
          <a:p>
            <a:pPr marL="266700" indent="-266700">
              <a:spcAft>
                <a:spcPts val="0"/>
              </a:spcAft>
              <a:buBlip>
                <a:blip r:embed="rId25">
                  <a:extLst>
                    <a:ext uri="{837473B0-CC2E-450A-ABE3-18F120FF3D39}">
                      <a1611:picAttrSrcUrl xmlns:a1611="http://schemas.microsoft.com/office/drawing/2016/11/main" xmlns="" r:id="rId26"/>
                    </a:ext>
                  </a:extLst>
                </a:blip>
              </a:buBlip>
            </a:pPr>
            <a:r>
              <a:rPr lang="en-US" sz="1400" b="1" dirty="0"/>
              <a:t>Italy</a:t>
            </a:r>
            <a:r>
              <a:rPr lang="en-US" sz="1400" dirty="0"/>
              <a:t>: A Antinori, R Cauda, A Lazzarin, </a:t>
            </a:r>
            <a:br>
              <a:rPr lang="en-US" sz="1400" dirty="0"/>
            </a:br>
            <a:r>
              <a:rPr lang="en-US" sz="1400" dirty="0"/>
              <a:t>G Migliorino, C Mussini, G Orofino, </a:t>
            </a:r>
            <a:br>
              <a:rPr lang="en-US" sz="1400" dirty="0"/>
            </a:br>
            <a:r>
              <a:rPr lang="en-US" sz="1400" dirty="0"/>
              <a:t>G Rizzardini</a:t>
            </a:r>
            <a:endParaRPr lang="en-US" sz="1400" dirty="0">
              <a:solidFill>
                <a:srgbClr val="FF0000"/>
              </a:solidFill>
            </a:endParaRPr>
          </a:p>
          <a:p>
            <a:pPr marL="266700" indent="-266700">
              <a:spcAft>
                <a:spcPts val="0"/>
              </a:spcAft>
              <a:buBlip>
                <a:blip r:embed="rId27">
                  <a:extLst>
                    <a:ext uri="{837473B0-CC2E-450A-ABE3-18F120FF3D39}">
                      <a1611:picAttrSrcUrl xmlns:a1611="http://schemas.microsoft.com/office/drawing/2016/11/main" xmlns="" r:id="rId28"/>
                    </a:ext>
                  </a:extLst>
                </a:blip>
              </a:buBlip>
            </a:pPr>
            <a:r>
              <a:rPr lang="en-US" sz="1400" b="1" dirty="0"/>
              <a:t>Mexico</a:t>
            </a:r>
            <a:r>
              <a:rPr lang="en-US" sz="1400" dirty="0"/>
              <a:t>: PF Belaunzaran, R Cabello, </a:t>
            </a:r>
            <a:br>
              <a:rPr lang="en-US" sz="1400" dirty="0"/>
            </a:br>
            <a:r>
              <a:rPr lang="en-US" sz="1400" dirty="0"/>
              <a:t>J Duque Rodríguez, M Santoscoy-Gómez, SC Treviño</a:t>
            </a:r>
          </a:p>
          <a:p>
            <a:pPr>
              <a:spcAft>
                <a:spcPts val="0"/>
              </a:spcAft>
              <a:buBlip>
                <a:blip r:embed="rId29">
                  <a:extLst>
                    <a:ext uri="{837473B0-CC2E-450A-ABE3-18F120FF3D39}">
                      <a1611:picAttrSrcUrl xmlns:a1611="http://schemas.microsoft.com/office/drawing/2016/11/main" xmlns="" r:id="rId30"/>
                    </a:ext>
                  </a:extLst>
                </a:blip>
              </a:buBlip>
            </a:pPr>
            <a:r>
              <a:rPr lang="en-US" sz="1400" dirty="0"/>
              <a:t> </a:t>
            </a:r>
            <a:r>
              <a:rPr lang="en-US" sz="1400" b="1" dirty="0"/>
              <a:t>Netherlands</a:t>
            </a:r>
            <a:r>
              <a:rPr lang="en-US" sz="1400" dirty="0"/>
              <a:t>: I Hoepelman </a:t>
            </a:r>
          </a:p>
          <a:p>
            <a:pPr marL="266700" indent="-266700">
              <a:spcAft>
                <a:spcPts val="0"/>
              </a:spcAft>
              <a:buBlip>
                <a:blip r:embed="rId31">
                  <a:extLst>
                    <a:ext uri="{837473B0-CC2E-450A-ABE3-18F120FF3D39}">
                      <a1611:picAttrSrcUrl xmlns:a1611="http://schemas.microsoft.com/office/drawing/2016/11/main" xmlns="" r:id="rId32"/>
                    </a:ext>
                  </a:extLst>
                </a:blip>
              </a:buBlip>
            </a:pPr>
            <a:r>
              <a:rPr lang="en-US" sz="1400" b="1" dirty="0"/>
              <a:t>Peru</a:t>
            </a:r>
            <a:r>
              <a:rPr lang="en-US" sz="1400" dirty="0"/>
              <a:t>: F Mendo, Y Pinedo Ramirez</a:t>
            </a:r>
          </a:p>
          <a:p>
            <a:pPr>
              <a:spcAft>
                <a:spcPts val="0"/>
              </a:spcAft>
              <a:buBlip>
                <a:blip r:embed="rId33">
                  <a:extLst>
                    <a:ext uri="{837473B0-CC2E-450A-ABE3-18F120FF3D39}">
                      <a1611:picAttrSrcUrl xmlns:a1611="http://schemas.microsoft.com/office/drawing/2016/11/main" xmlns="" r:id="rId34"/>
                    </a:ext>
                  </a:extLst>
                </a:blip>
              </a:buBlip>
            </a:pPr>
            <a:r>
              <a:rPr lang="en-US" sz="1400" b="1" dirty="0"/>
              <a:t> Poland</a:t>
            </a:r>
            <a:r>
              <a:rPr lang="en-US" sz="1400" dirty="0"/>
              <a:t>: M Parczewski, B Knysz</a:t>
            </a:r>
          </a:p>
          <a:p>
            <a:pPr>
              <a:spcAft>
                <a:spcPts val="0"/>
              </a:spcAft>
              <a:buBlip>
                <a:blip r:embed="rId35">
                  <a:extLst>
                    <a:ext uri="{837473B0-CC2E-450A-ABE3-18F120FF3D39}">
                      <a1611:picAttrSrcUrl xmlns:a1611="http://schemas.microsoft.com/office/drawing/2016/11/main" xmlns="" r:id="rId36"/>
                    </a:ext>
                  </a:extLst>
                </a:blip>
              </a:buBlip>
            </a:pPr>
            <a:r>
              <a:rPr lang="en-US" sz="1400" b="1" dirty="0"/>
              <a:t> Portugal</a:t>
            </a:r>
            <a:r>
              <a:rPr lang="en-US" sz="1400" dirty="0"/>
              <a:t>: N Janeiro, F Maltez</a:t>
            </a:r>
          </a:p>
          <a:p>
            <a:pPr>
              <a:spcAft>
                <a:spcPts val="0"/>
              </a:spcAft>
              <a:buBlip>
                <a:blip r:embed="rId37">
                  <a:extLst>
                    <a:ext uri="{837473B0-CC2E-450A-ABE3-18F120FF3D39}">
                      <a1611:picAttrSrcUrl xmlns:a1611="http://schemas.microsoft.com/office/drawing/2016/11/main" xmlns="" r:id="rId38"/>
                    </a:ext>
                  </a:extLst>
                </a:blip>
              </a:buBlip>
            </a:pPr>
            <a:r>
              <a:rPr lang="en-US" sz="1400" b="1" dirty="0"/>
              <a:t> Romania</a:t>
            </a:r>
            <a:r>
              <a:rPr lang="en-US" sz="1400" dirty="0"/>
              <a:t>: L Preotescu, A Streinu-Cercel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2A5C25A-1F0E-4A49-AA80-972F443D4DE8}"/>
              </a:ext>
            </a:extLst>
          </p:cNvPr>
          <p:cNvSpPr txBox="1">
            <a:spLocks/>
          </p:cNvSpPr>
          <p:nvPr/>
        </p:nvSpPr>
        <p:spPr bwMode="auto">
          <a:xfrm>
            <a:off x="8287712" y="1141197"/>
            <a:ext cx="360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66700" indent="-266700">
              <a:spcAft>
                <a:spcPts val="0"/>
              </a:spcAft>
              <a:buBlip>
                <a:blip r:embed="rId39">
                  <a:extLst>
                    <a:ext uri="{837473B0-CC2E-450A-ABE3-18F120FF3D39}">
                      <a1611:picAttrSrcUrl xmlns:a1611="http://schemas.microsoft.com/office/drawing/2016/11/main" xmlns="" r:id="rId40"/>
                    </a:ext>
                  </a:extLst>
                </a:blip>
              </a:buBlip>
            </a:pPr>
            <a:r>
              <a:rPr lang="en-US" sz="1400" b="1" dirty="0"/>
              <a:t>South Africa</a:t>
            </a:r>
            <a:r>
              <a:rPr lang="en-US" sz="1400" dirty="0"/>
              <a:t>: G Latiff, I Mitha</a:t>
            </a:r>
          </a:p>
          <a:p>
            <a:pPr marL="266700" indent="-266700">
              <a:spcAft>
                <a:spcPts val="0"/>
              </a:spcAft>
              <a:buBlip>
                <a:blip r:embed="rId41">
                  <a:extLst>
                    <a:ext uri="{837473B0-CC2E-450A-ABE3-18F120FF3D39}">
                      <a1611:picAttrSrcUrl xmlns:a1611="http://schemas.microsoft.com/office/drawing/2016/11/main" xmlns="" r:id="rId42"/>
                    </a:ext>
                  </a:extLst>
                </a:blip>
              </a:buBlip>
            </a:pPr>
            <a:r>
              <a:rPr lang="en-US" sz="1400" b="1" dirty="0"/>
              <a:t>Spain</a:t>
            </a:r>
            <a:r>
              <a:rPr lang="en-US" sz="1400" dirty="0"/>
              <a:t>: JM Llibre Codina, </a:t>
            </a:r>
            <a:br>
              <a:rPr lang="en-US" sz="1400" dirty="0"/>
            </a:br>
            <a:r>
              <a:rPr lang="en-US" sz="1400" dirty="0"/>
              <a:t>S Moreno Guillén, J Pineda</a:t>
            </a:r>
          </a:p>
          <a:p>
            <a:pPr>
              <a:spcAft>
                <a:spcPts val="0"/>
              </a:spcAft>
              <a:buBlip>
                <a:blip r:embed="rId43">
                  <a:extLst>
                    <a:ext uri="{837473B0-CC2E-450A-ABE3-18F120FF3D39}">
                      <a1611:picAttrSrcUrl xmlns:a1611="http://schemas.microsoft.com/office/drawing/2016/11/main" xmlns="" r:id="rId44"/>
                    </a:ext>
                  </a:extLst>
                </a:blip>
              </a:buBlip>
            </a:pPr>
            <a:r>
              <a:rPr lang="en-US" sz="1400" dirty="0"/>
              <a:t> </a:t>
            </a:r>
            <a:r>
              <a:rPr lang="en-US" sz="1400" b="1" dirty="0"/>
              <a:t>Taiwan</a:t>
            </a:r>
            <a:r>
              <a:rPr lang="en-US" sz="1400" dirty="0"/>
              <a:t>: SM Hsieh</a:t>
            </a:r>
          </a:p>
          <a:p>
            <a:pPr marL="266700" indent="-266700">
              <a:spcAft>
                <a:spcPts val="0"/>
              </a:spcAft>
              <a:buBlip>
                <a:blip r:embed="rId45"/>
              </a:buBlip>
            </a:pPr>
            <a:r>
              <a:rPr lang="en-US" sz="1400" b="1" dirty="0"/>
              <a:t>United Kingdom</a:t>
            </a:r>
            <a:r>
              <a:rPr lang="en-US" sz="1400" dirty="0"/>
              <a:t>: A Pozniak</a:t>
            </a:r>
          </a:p>
          <a:p>
            <a:pPr marL="266700" indent="-266700">
              <a:spcAft>
                <a:spcPts val="0"/>
              </a:spcAft>
              <a:buBlip>
                <a:blip r:embed="rId46"/>
              </a:buBlip>
            </a:pPr>
            <a:r>
              <a:rPr lang="en-US" sz="1400" b="1" dirty="0"/>
              <a:t>United States</a:t>
            </a:r>
            <a:r>
              <a:rPr lang="en-US" sz="1400" dirty="0"/>
              <a:t>: J Aberg, J Bartczak,</a:t>
            </a:r>
            <a:br>
              <a:rPr lang="en-US" sz="1400" dirty="0"/>
            </a:br>
            <a:r>
              <a:rPr lang="en-US" sz="1400" dirty="0"/>
              <a:t>M Berhe, T Campbell, C Creticos, </a:t>
            </a:r>
            <a:br>
              <a:rPr lang="en-US" sz="1400" dirty="0"/>
            </a:br>
            <a:r>
              <a:rPr lang="en-US" sz="1400" dirty="0"/>
              <a:t>E DeJesus, V Drelichman, C Durand, </a:t>
            </a:r>
            <a:br>
              <a:rPr lang="en-US" sz="1400" dirty="0"/>
            </a:br>
            <a:r>
              <a:rPr lang="en-US" sz="1400" dirty="0"/>
              <a:t>J Eron, C Fichtenbaum, R Grossberg, </a:t>
            </a:r>
            <a:br>
              <a:rPr lang="en-US" sz="1400" dirty="0"/>
            </a:br>
            <a:r>
              <a:rPr lang="en-US" sz="1400" dirty="0"/>
              <a:t>S Gupta, F Haas, D Hagins, M Jain, </a:t>
            </a:r>
            <a:br>
              <a:rPr lang="en-US" sz="1400" dirty="0"/>
            </a:br>
            <a:r>
              <a:rPr lang="en-US" sz="1400" dirty="0"/>
              <a:t>M Kozal, P Kumar, J Lalezari, J Lennox, </a:t>
            </a:r>
            <a:br>
              <a:rPr lang="en-US" sz="1400" dirty="0"/>
            </a:br>
            <a:r>
              <a:rPr lang="en-US" sz="1400" dirty="0"/>
              <a:t>R Loftus, R Lubelchek, J McGowan, </a:t>
            </a:r>
            <a:br>
              <a:rPr lang="en-US" sz="1400" dirty="0"/>
            </a:br>
            <a:r>
              <a:rPr lang="en-US" sz="1400" dirty="0"/>
              <a:t>M McKellar, A Mills, J Morales-Ramirez, </a:t>
            </a:r>
            <a:br>
              <a:rPr lang="en-US" sz="1400" dirty="0"/>
            </a:br>
            <a:r>
              <a:rPr lang="en-US" sz="1400" dirty="0"/>
              <a:t>O Osiyemi, N Ramgopal, S Schrader, </a:t>
            </a:r>
            <a:br>
              <a:rPr lang="en-US" sz="1400" dirty="0"/>
            </a:br>
            <a:r>
              <a:rPr lang="en-US" sz="1400" dirty="0"/>
              <a:t>J Slim, P Tebas, M Thompson, W Towner, T Wilkin, A Wurcel </a:t>
            </a:r>
            <a:endParaRPr lang="en-US" sz="14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3C630-00BD-4E1D-A098-E5AF8E039A4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236075" y="350564"/>
            <a:ext cx="1457143" cy="552381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5B7D285-5F79-4CD5-A9E0-905315CB2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100" y="6294120"/>
            <a:ext cx="10871200" cy="182880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B3FDA-E7E2-4AE0-9718-0D5AC390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Prodrug metabolized to </a:t>
            </a:r>
            <a:r>
              <a:rPr lang="en-US" sz="2000" dirty="0" err="1"/>
              <a:t>temsavir</a:t>
            </a:r>
            <a:r>
              <a:rPr lang="en-US" sz="2000" dirty="0"/>
              <a:t> (TMR), a first-in-class attachment inhibitor that binds to HIV‑1 gp120, preventing initial viral attachment and entry into the host CD4+ T cell</a:t>
            </a:r>
            <a:r>
              <a:rPr lang="en-US" sz="2000" baseline="30000" dirty="0"/>
              <a:t>1,2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Unique resistance profile with no </a:t>
            </a:r>
            <a:r>
              <a:rPr lang="en-US" sz="2000" i="1" dirty="0"/>
              <a:t>in vitro </a:t>
            </a:r>
            <a:r>
              <a:rPr lang="en-US" sz="2000" dirty="0"/>
              <a:t>cross-resistance to other antiretroviral (ARV) classes</a:t>
            </a:r>
            <a:r>
              <a:rPr lang="en-US" sz="2000" baseline="30000" dirty="0"/>
              <a:t>3,4</a:t>
            </a:r>
            <a:r>
              <a:rPr lang="en-US" sz="2000" dirty="0"/>
              <a:t> and activity regardless of HIV-1 tropism</a:t>
            </a:r>
            <a:r>
              <a:rPr lang="en-US" sz="2000" baseline="30000" dirty="0"/>
              <a:t>3–6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BRIGHTE (NCT02362503) is an ongoing Phase 3 study evaluating FTR in heavily treatment‑experienced (HTE) adults with multi-drug–resistant HIV-1</a:t>
            </a:r>
            <a:r>
              <a:rPr lang="en-US" sz="2000" baseline="30000" dirty="0"/>
              <a:t>7,8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Primary endpoint achieved: superior efficacy vs placebo after 8 days of functional monotherapy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Day 8 median 1 log</a:t>
            </a:r>
            <a:r>
              <a:rPr lang="en-US" sz="1800" baseline="-25000" dirty="0"/>
              <a:t>10</a:t>
            </a:r>
            <a:r>
              <a:rPr lang="en-US" sz="1800" dirty="0"/>
              <a:t> c/mL HIV-1 RNA decrease in participants with baseline HIV-1 RNA &gt;1000 c/mL</a:t>
            </a:r>
            <a:r>
              <a:rPr lang="en-US" sz="1800" baseline="30000" dirty="0"/>
              <a:t>7–8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Clinically significant rates of virologic response were maintained between Week 24 and Week 48</a:t>
            </a:r>
            <a:r>
              <a:rPr lang="en-US" sz="1800" baseline="30000" dirty="0"/>
              <a:t>8</a:t>
            </a:r>
            <a:r>
              <a:rPr lang="en-US" sz="18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We present here Week 96 efficacy and safety results</a:t>
            </a:r>
          </a:p>
          <a:p>
            <a:pPr lvl="1">
              <a:lnSpc>
                <a:spcPct val="120000"/>
              </a:lnSpc>
            </a:pPr>
            <a:endParaRPr lang="en-US" sz="1800" dirty="0"/>
          </a:p>
          <a:p>
            <a:pPr lvl="1"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1BA98-F046-4251-BCF1-300F541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fostemsavir (FTR)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12E11-0614-4E10-AA40-77FAB6F82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963" y="6210173"/>
            <a:ext cx="11143488" cy="182880"/>
          </a:xfrm>
        </p:spPr>
        <p:txBody>
          <a:bodyPr>
            <a:noAutofit/>
          </a:bodyPr>
          <a:lstStyle/>
          <a:p>
            <a:pPr algn="l"/>
            <a:r>
              <a:rPr lang="en-US" altLang="en-US" dirty="0"/>
              <a:t>1. Brown J, et al. J Pharm Sci. 2013;102(6):1742–1751; 2. Langley DR, et al. Proteins. 2015;83 (2):331–350; </a:t>
            </a:r>
            <a:br>
              <a:rPr lang="en-US" altLang="en-US" dirty="0"/>
            </a:br>
            <a:r>
              <a:rPr lang="en-US" altLang="en-US" dirty="0"/>
              <a:t>3. Nowicka-Sans B, et al. Antimicrob Agents Chemother. 2012;56(7):3498–3507; 4. Li Z, et al. Antimicrob Agents Chemother. 2013;57(9):4172–4180;</a:t>
            </a:r>
            <a:br>
              <a:rPr lang="en-US" altLang="en-US" dirty="0"/>
            </a:br>
            <a:r>
              <a:rPr lang="en-US" altLang="en-US" dirty="0"/>
              <a:t>5. Ray N, et al. J Acquir Immune Defic Syndr. 2013;64(1):7–15; 6. Zhou N, et al. J Antimicrob Chemother. 2014;69(3):573–581;</a:t>
            </a:r>
            <a:br>
              <a:rPr lang="en-US" altLang="en-US" dirty="0"/>
            </a:br>
            <a:r>
              <a:rPr lang="en-US" dirty="0"/>
              <a:t>7. Kozal M, et al. 16th European AIDS Conference, October 25–27, 2017. Milan, Italy: Abstract PS8/5; </a:t>
            </a:r>
            <a:br>
              <a:rPr lang="en-US" dirty="0"/>
            </a:br>
            <a:r>
              <a:rPr lang="en-US" dirty="0"/>
              <a:t>8. Aberg J, et al. HIV Drug Therapy, October 28–31, 2018. Glasgow, UK: Abstract O334A.  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9D48B8-EBA3-428B-9757-21FA357DE694}"/>
              </a:ext>
            </a:extLst>
          </p:cNvPr>
          <p:cNvSpPr txBox="1">
            <a:spLocks/>
          </p:cNvSpPr>
          <p:nvPr/>
        </p:nvSpPr>
        <p:spPr bwMode="auto">
          <a:xfrm>
            <a:off x="673100" y="6294120"/>
            <a:ext cx="108712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kern="0" dirty="0"/>
              <a:t>Lataillade et al. IAS 2019; Mexico City, Mexico. Slides </a:t>
            </a:r>
            <a:r>
              <a:rPr lang="da-DK" altLang="en-US" kern="0" dirty="0"/>
              <a:t>MOAB0102 http://bit.ly/brighte96wk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3142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1 gp160 structure"/>
          <p:cNvGrpSpPr/>
          <p:nvPr/>
        </p:nvGrpSpPr>
        <p:grpSpPr>
          <a:xfrm>
            <a:off x="6115878" y="308113"/>
            <a:ext cx="4286250" cy="4286250"/>
            <a:chOff x="4591878" y="308113"/>
            <a:chExt cx="4286250" cy="4286250"/>
          </a:xfrm>
        </p:grpSpPr>
        <p:pic>
          <p:nvPicPr>
            <p:cNvPr id="99" name="gp160 structur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8113"/>
              <a:ext cx="4286250" cy="4286250"/>
            </a:xfrm>
            <a:prstGeom prst="rect">
              <a:avLst/>
            </a:prstGeom>
          </p:spPr>
        </p:pic>
        <p:sp>
          <p:nvSpPr>
            <p:cNvPr id="37" name="Right Brace 36"/>
            <p:cNvSpPr/>
            <p:nvPr/>
          </p:nvSpPr>
          <p:spPr>
            <a:xfrm rot="5400000">
              <a:off x="6630263" y="2702856"/>
              <a:ext cx="129596" cy="1940668"/>
            </a:xfrm>
            <a:prstGeom prst="rightBrace">
              <a:avLst>
                <a:gd name="adj1" fmla="val 7436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9227" y="3793802"/>
              <a:ext cx="496932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dirty="0"/>
                <a:t>gp160</a:t>
              </a:r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5588727" y="3321672"/>
              <a:ext cx="1116000" cy="252000"/>
            </a:xfrm>
            <a:prstGeom prst="round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: Rounded Corners 65"/>
            <p:cNvSpPr/>
            <p:nvPr/>
          </p:nvSpPr>
          <p:spPr>
            <a:xfrm>
              <a:off x="6776172" y="3321672"/>
              <a:ext cx="1116000" cy="252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4987" y="3310799"/>
              <a:ext cx="1003480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gp120 trimer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82125" y="3310799"/>
              <a:ext cx="904094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gp41 trimer</a:t>
              </a:r>
            </a:p>
          </p:txBody>
        </p:sp>
      </p:grpSp>
      <p:grpSp>
        <p:nvGrpSpPr>
          <p:cNvPr id="106" name="3 CD4 binding sites"/>
          <p:cNvGrpSpPr/>
          <p:nvPr/>
        </p:nvGrpSpPr>
        <p:grpSpPr>
          <a:xfrm>
            <a:off x="6115878" y="308113"/>
            <a:ext cx="4286250" cy="4286250"/>
            <a:chOff x="4591878" y="308113"/>
            <a:chExt cx="4286250" cy="4286250"/>
          </a:xfrm>
        </p:grpSpPr>
        <p:pic>
          <p:nvPicPr>
            <p:cNvPr id="102" name="Pic CD4 binding sites on gp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8113"/>
              <a:ext cx="4286250" cy="428625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695138" y="1791806"/>
              <a:ext cx="2574739" cy="706550"/>
              <a:chOff x="1875419" y="1703436"/>
              <a:chExt cx="2574739" cy="70655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875419" y="2022188"/>
                <a:ext cx="985847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CD4 binding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site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2863405" y="1835944"/>
                <a:ext cx="557424" cy="290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4404439" y="170343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405604" y="180908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2877977" y="1733144"/>
                <a:ext cx="1533714" cy="3861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8" name="4 ready for temsavi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78" y="309135"/>
            <a:ext cx="4286250" cy="4286250"/>
          </a:xfrm>
          <a:prstGeom prst="rect">
            <a:avLst/>
          </a:prstGeom>
        </p:spPr>
      </p:pic>
      <p:pic>
        <p:nvPicPr>
          <p:cNvPr id="23" name="HIV out of focus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-18116" b="1"/>
          <a:stretch/>
        </p:blipFill>
        <p:spPr>
          <a:xfrm rot="16200000">
            <a:off x="1164440" y="901671"/>
            <a:ext cx="1394073" cy="1733730"/>
          </a:xfrm>
          <a:prstGeom prst="rect">
            <a:avLst/>
          </a:prstGeom>
        </p:spPr>
      </p:pic>
      <p:pic>
        <p:nvPicPr>
          <p:cNvPr id="22" name="HIV out of focus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r="33918"/>
          <a:stretch/>
        </p:blipFill>
        <p:spPr>
          <a:xfrm rot="16200000">
            <a:off x="1813577" y="-415530"/>
            <a:ext cx="1678262" cy="2509322"/>
          </a:xfrm>
          <a:prstGeom prst="rect">
            <a:avLst/>
          </a:prstGeom>
        </p:spPr>
      </p:pic>
      <p:pic>
        <p:nvPicPr>
          <p:cNvPr id="15" name="HIV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1978235" y="297182"/>
            <a:ext cx="3571875" cy="3743325"/>
          </a:xfrm>
          <a:prstGeom prst="rect">
            <a:avLst/>
          </a:prstGeom>
        </p:spPr>
      </p:pic>
      <p:pic>
        <p:nvPicPr>
          <p:cNvPr id="17" name="HIV with temsavi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1978234" y="297182"/>
            <a:ext cx="3571875" cy="3743325"/>
          </a:xfrm>
          <a:prstGeom prst="rect">
            <a:avLst/>
          </a:prstGeom>
        </p:spPr>
      </p:pic>
      <p:grpSp>
        <p:nvGrpSpPr>
          <p:cNvPr id="87" name="2 cd4 and co-receptors"/>
          <p:cNvGrpSpPr/>
          <p:nvPr/>
        </p:nvGrpSpPr>
        <p:grpSpPr>
          <a:xfrm>
            <a:off x="3918416" y="3863777"/>
            <a:ext cx="2606040" cy="2606040"/>
            <a:chOff x="2645876" y="3902043"/>
            <a:chExt cx="2606040" cy="2606040"/>
          </a:xfrm>
        </p:grpSpPr>
        <p:pic>
          <p:nvPicPr>
            <p:cNvPr id="69" name="Circled cd4 &amp; coreceptor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876" y="3902043"/>
              <a:ext cx="2606040" cy="2606040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3212902" y="4219192"/>
              <a:ext cx="1064394" cy="1128521"/>
              <a:chOff x="3212902" y="4219192"/>
              <a:chExt cx="1064394" cy="1128521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12902" y="4219192"/>
                <a:ext cx="10643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CD4 receptor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>
                <a:off x="3396443" y="4478763"/>
                <a:ext cx="1" cy="8389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376700" y="5308734"/>
                <a:ext cx="38979" cy="38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900495" y="4644602"/>
              <a:ext cx="1147750" cy="1557581"/>
              <a:chOff x="4089338" y="4555150"/>
              <a:chExt cx="1147750" cy="1557581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4089338" y="4555150"/>
                <a:ext cx="11477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CCR5/CXCR4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4294246" y="4799705"/>
                <a:ext cx="0" cy="12830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274502" y="6073752"/>
                <a:ext cx="38979" cy="38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14" name="Temsavir lef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50" y="2153183"/>
            <a:ext cx="4720020" cy="2656455"/>
          </a:xfrm>
          <a:prstGeom prst="rect">
            <a:avLst/>
          </a:prstGeom>
        </p:spPr>
      </p:pic>
      <p:sp>
        <p:nvSpPr>
          <p:cNvPr id="115" name="temsavir legend"/>
          <p:cNvSpPr txBox="1"/>
          <p:nvPr/>
        </p:nvSpPr>
        <p:spPr>
          <a:xfrm>
            <a:off x="5312287" y="2767681"/>
            <a:ext cx="9233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Temsavir</a:t>
            </a:r>
          </a:p>
        </p:txBody>
      </p:sp>
      <p:pic>
        <p:nvPicPr>
          <p:cNvPr id="116" name="Temsavir lef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50" y="2153183"/>
            <a:ext cx="4720020" cy="2656455"/>
          </a:xfrm>
          <a:prstGeom prst="rect">
            <a:avLst/>
          </a:prstGeom>
        </p:spPr>
      </p:pic>
      <p:pic>
        <p:nvPicPr>
          <p:cNvPr id="117" name="Temsavir lef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50" y="2153183"/>
            <a:ext cx="4720020" cy="2656455"/>
          </a:xfrm>
          <a:prstGeom prst="rect">
            <a:avLst/>
          </a:prstGeom>
        </p:spPr>
      </p:pic>
      <p:grpSp>
        <p:nvGrpSpPr>
          <p:cNvPr id="138" name="5 temsavir bound close up"/>
          <p:cNvGrpSpPr/>
          <p:nvPr/>
        </p:nvGrpSpPr>
        <p:grpSpPr>
          <a:xfrm>
            <a:off x="6115878" y="309135"/>
            <a:ext cx="4286250" cy="4286250"/>
            <a:chOff x="4591878" y="309135"/>
            <a:chExt cx="4286250" cy="4286250"/>
          </a:xfrm>
        </p:grpSpPr>
        <p:pic>
          <p:nvPicPr>
            <p:cNvPr id="121" name="5 temsavir bound Close u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9135"/>
              <a:ext cx="4286250" cy="4286250"/>
            </a:xfrm>
            <a:prstGeom prst="rect">
              <a:avLst/>
            </a:prstGeom>
          </p:spPr>
        </p:pic>
        <p:grpSp>
          <p:nvGrpSpPr>
            <p:cNvPr id="137" name="Group 136"/>
            <p:cNvGrpSpPr/>
            <p:nvPr/>
          </p:nvGrpSpPr>
          <p:grpSpPr>
            <a:xfrm>
              <a:off x="5957180" y="1999900"/>
              <a:ext cx="1589937" cy="1435467"/>
              <a:chOff x="5957180" y="1999900"/>
              <a:chExt cx="1589937" cy="1435467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V="1">
                <a:off x="7088002" y="2039168"/>
                <a:ext cx="429151" cy="785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7501398" y="19999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5994088" y="2243926"/>
                <a:ext cx="314151" cy="583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5961179" y="22051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: Rounded Corners 127"/>
              <p:cNvSpPr/>
              <p:nvPr/>
            </p:nvSpPr>
            <p:spPr>
              <a:xfrm>
                <a:off x="5957180" y="2823367"/>
                <a:ext cx="1502875" cy="612000"/>
              </a:xfrm>
              <a:prstGeom prst="roundRect">
                <a:avLst/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096270" y="2859293"/>
                <a:ext cx="1224694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bg1"/>
                    </a:solidFill>
                  </a:rPr>
                  <a:t>Temsavir binds</a:t>
                </a:r>
                <a:br>
                  <a:rPr lang="en-US" sz="1300" dirty="0">
                    <a:solidFill>
                      <a:schemeClr val="bg1"/>
                    </a:solidFill>
                  </a:rPr>
                </a:br>
                <a:r>
                  <a:rPr lang="en-US" sz="1300" dirty="0">
                    <a:solidFill>
                      <a:schemeClr val="bg1"/>
                    </a:solidFill>
                  </a:rPr>
                  <a:t>near the</a:t>
                </a:r>
                <a:br>
                  <a:rPr lang="en-US" sz="1300" dirty="0">
                    <a:solidFill>
                      <a:schemeClr val="bg1"/>
                    </a:solidFill>
                  </a:rPr>
                </a:br>
                <a:r>
                  <a:rPr lang="en-US" sz="1300" dirty="0">
                    <a:solidFill>
                      <a:schemeClr val="bg1"/>
                    </a:solidFill>
                  </a:rPr>
                  <a:t>CD4 binding site</a:t>
                </a:r>
              </a:p>
            </p:txBody>
          </p:sp>
        </p:grpSp>
      </p:grpSp>
      <p:grpSp>
        <p:nvGrpSpPr>
          <p:cNvPr id="139" name="6 HIV can't bind"/>
          <p:cNvGrpSpPr/>
          <p:nvPr/>
        </p:nvGrpSpPr>
        <p:grpSpPr>
          <a:xfrm>
            <a:off x="6115878" y="309135"/>
            <a:ext cx="4286250" cy="4286250"/>
            <a:chOff x="4569864" y="307648"/>
            <a:chExt cx="4286250" cy="4286250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4686748" y="1304938"/>
              <a:ext cx="2563332" cy="1255728"/>
              <a:chOff x="3372845" y="3242583"/>
              <a:chExt cx="2563332" cy="1255728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372845" y="3242583"/>
                <a:ext cx="1411549" cy="125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44463">
                  <a:lnSpc>
                    <a:spcPct val="90000"/>
                  </a:lnSpc>
                </a:pPr>
                <a:r>
                  <a:rPr lang="en-US" sz="1200" dirty="0"/>
                  <a:t>  Temsavir prevents gp120 </a:t>
                </a:r>
              </a:p>
              <a:p>
                <a:pPr marL="77788">
                  <a:lnSpc>
                    <a:spcPct val="90000"/>
                  </a:lnSpc>
                </a:pPr>
                <a:r>
                  <a:rPr lang="en-US" sz="1200" dirty="0"/>
                  <a:t>conformational      </a:t>
                </a:r>
              </a:p>
              <a:p>
                <a:pPr marL="44450">
                  <a:lnSpc>
                    <a:spcPct val="90000"/>
                  </a:lnSpc>
                </a:pPr>
                <a:r>
                  <a:rPr lang="en-US" sz="1200" dirty="0"/>
                  <a:t>change,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dirty="0"/>
                  <a:t>inhibiting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dirty="0"/>
                  <a:t>HIV-1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dirty="0"/>
                  <a:t>attachment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>
                <a:off x="4570417" y="3740236"/>
                <a:ext cx="1349316" cy="4789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5890458" y="420352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4570417" y="3740236"/>
                <a:ext cx="388698" cy="5572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Oval 147"/>
              <p:cNvSpPr/>
              <p:nvPr/>
            </p:nvSpPr>
            <p:spPr>
              <a:xfrm>
                <a:off x="4921222" y="428468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49" name="7 HIV bounc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78" y="309135"/>
            <a:ext cx="4286250" cy="4286250"/>
          </a:xfrm>
          <a:prstGeom prst="rect">
            <a:avLst/>
          </a:prstGeom>
        </p:spPr>
      </p:pic>
      <p:grpSp>
        <p:nvGrpSpPr>
          <p:cNvPr id="150" name="8 HIV bounce 2"/>
          <p:cNvGrpSpPr/>
          <p:nvPr/>
        </p:nvGrpSpPr>
        <p:grpSpPr>
          <a:xfrm>
            <a:off x="6115878" y="309135"/>
            <a:ext cx="4286250" cy="4286250"/>
            <a:chOff x="-3170490" y="888762"/>
            <a:chExt cx="4286250" cy="4286250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0490" y="888762"/>
              <a:ext cx="4286250" cy="4286250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-1936080" y="2572170"/>
              <a:ext cx="18578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/>
                <a:t>Attachment inhibited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9854" y="195864"/>
            <a:ext cx="8714779" cy="866175"/>
            <a:chOff x="429221" y="195863"/>
            <a:chExt cx="8714779" cy="866175"/>
          </a:xfrm>
        </p:grpSpPr>
        <p:sp>
          <p:nvSpPr>
            <p:cNvPr id="71" name="Title 25"/>
            <p:cNvSpPr txBox="1">
              <a:spLocks noChangeArrowheads="1"/>
            </p:cNvSpPr>
            <p:nvPr/>
          </p:nvSpPr>
          <p:spPr>
            <a:xfrm>
              <a:off x="429221" y="195863"/>
              <a:ext cx="7543800" cy="838200"/>
            </a:xfrm>
            <a:prstGeom prst="rect">
              <a:avLst/>
            </a:prstGeom>
          </p:spPr>
          <p:txBody>
            <a:bodyPr anchor="b" anchorCtr="0"/>
            <a:lstStyle>
              <a:lvl1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r>
                <a:rPr lang="en-US" altLang="en-US" sz="3200" kern="0" dirty="0"/>
                <a:t>Temsavir mode of action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68313" y="1062038"/>
              <a:ext cx="8675687" cy="0"/>
            </a:xfrm>
            <a:prstGeom prst="line">
              <a:avLst/>
            </a:prstGeom>
            <a:ln w="25400">
              <a:solidFill>
                <a:srgbClr val="E31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24001" y="6593472"/>
            <a:ext cx="9143999" cy="264528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Conceptualization and design by Max Lataillade (ViiV Healthcare) and John Wong (Synaptik Digital), funded by ViiV Healthcare</a:t>
            </a:r>
          </a:p>
        </p:txBody>
      </p:sp>
    </p:spTree>
    <p:extLst>
      <p:ext uri="{BB962C8B-B14F-4D97-AF65-F5344CB8AC3E}">
        <p14:creationId xmlns:p14="http://schemas.microsoft.com/office/powerpoint/2010/main" val="17564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7" dur="1250" fill="hold"/>
                                        <p:tgtEl>
                                          <p:spTgt spid="114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1.11111E-6 L -0.15794 0.04467 " pathEditMode="relative" rAng="0" ptsTypes="AA">
                                      <p:cBhvr>
                                        <p:cTn id="59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222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24779 -0.2335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116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16836 -0.22708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5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Text all: HIV accum..."/>
          <p:cNvGrpSpPr/>
          <p:nvPr/>
        </p:nvGrpSpPr>
        <p:grpSpPr>
          <a:xfrm>
            <a:off x="6608467" y="713431"/>
            <a:ext cx="2964381" cy="1512000"/>
            <a:chOff x="5084466" y="713431"/>
            <a:chExt cx="3788229" cy="1512000"/>
          </a:xfrm>
        </p:grpSpPr>
        <p:sp>
          <p:nvSpPr>
            <p:cNvPr id="72" name="Rectangle: Rounded Corners 71"/>
            <p:cNvSpPr/>
            <p:nvPr/>
          </p:nvSpPr>
          <p:spPr>
            <a:xfrm>
              <a:off x="5084466" y="713431"/>
              <a:ext cx="3788229" cy="151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 w="3810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74962" y="749101"/>
              <a:ext cx="3429694" cy="6200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Viruses accumulate in extracellular space  </a:t>
              </a:r>
            </a:p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are subsequently removed by the host immune system</a:t>
              </a: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/>
          <a:stretch/>
        </p:blipFill>
        <p:spPr>
          <a:xfrm>
            <a:off x="4784691" y="0"/>
            <a:ext cx="1451987" cy="12095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026039"/>
            <a:ext cx="882581" cy="882581"/>
          </a:xfrm>
          <a:prstGeom prst="rect">
            <a:avLst/>
          </a:prstGeom>
        </p:spPr>
      </p:pic>
      <p:pic>
        <p:nvPicPr>
          <p:cNvPr id="63" name="HIV with temsavi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3173">
            <a:off x="4083804" y="340229"/>
            <a:ext cx="2409980" cy="2525659"/>
          </a:xfrm>
          <a:prstGeom prst="rect">
            <a:avLst/>
          </a:prstGeom>
        </p:spPr>
      </p:pic>
      <p:grpSp>
        <p:nvGrpSpPr>
          <p:cNvPr id="76" name="Text: HIV particles..."/>
          <p:cNvGrpSpPr/>
          <p:nvPr/>
        </p:nvGrpSpPr>
        <p:grpSpPr>
          <a:xfrm>
            <a:off x="6608467" y="713294"/>
            <a:ext cx="2964381" cy="1512000"/>
            <a:chOff x="5084466" y="713295"/>
            <a:chExt cx="3788229" cy="1512000"/>
          </a:xfrm>
        </p:grpSpPr>
        <p:sp>
          <p:nvSpPr>
            <p:cNvPr id="71" name="Rectangle: Rounded Corners 70"/>
            <p:cNvSpPr/>
            <p:nvPr/>
          </p:nvSpPr>
          <p:spPr>
            <a:xfrm>
              <a:off x="5084466" y="713295"/>
              <a:ext cx="3788229" cy="1512000"/>
            </a:xfrm>
            <a:prstGeom prst="roundRect">
              <a:avLst>
                <a:gd name="adj" fmla="val 16395"/>
              </a:avLst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 w="3810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77834" y="747364"/>
              <a:ext cx="3429694" cy="5614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Viruses accumulate in extracellular space… 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764722" cy="17647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"/>
          <a:stretch/>
        </p:blipFill>
        <p:spPr>
          <a:xfrm>
            <a:off x="1371600" y="2935794"/>
            <a:ext cx="1247671" cy="12459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72" y="3058048"/>
            <a:ext cx="1457012" cy="14570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1" r="1"/>
          <a:stretch/>
        </p:blipFill>
        <p:spPr>
          <a:xfrm>
            <a:off x="914400" y="1421842"/>
            <a:ext cx="1575917" cy="145701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/>
          <a:stretch/>
        </p:blipFill>
        <p:spPr>
          <a:xfrm>
            <a:off x="3185327" y="0"/>
            <a:ext cx="1684774" cy="1403422"/>
          </a:xfrm>
          <a:prstGeom prst="rect">
            <a:avLst/>
          </a:prstGeom>
        </p:spPr>
      </p:pic>
      <p:pic>
        <p:nvPicPr>
          <p:cNvPr id="60" name="HIV with temsavi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1905125" y="365947"/>
            <a:ext cx="2811602" cy="29465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1" y="6593472"/>
            <a:ext cx="9143999" cy="264528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Conceptualization and design by Max Lataillade (ViiV Healthcare) and John Wong (Synaptik Digital), funded by ViiV Healthcare</a:t>
            </a:r>
          </a:p>
        </p:txBody>
      </p:sp>
    </p:spTree>
    <p:extLst>
      <p:ext uri="{BB962C8B-B14F-4D97-AF65-F5344CB8AC3E}">
        <p14:creationId xmlns:p14="http://schemas.microsoft.com/office/powerpoint/2010/main" val="33678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 design</a:t>
            </a:r>
          </a:p>
        </p:txBody>
      </p:sp>
      <p:sp>
        <p:nvSpPr>
          <p:cNvPr id="19499" name="Text Placeholder 47"/>
          <p:cNvSpPr>
            <a:spLocks noGrp="1"/>
          </p:cNvSpPr>
          <p:nvPr>
            <p:ph type="body" sz="quarter" idx="13"/>
          </p:nvPr>
        </p:nvSpPr>
        <p:spPr>
          <a:xfrm>
            <a:off x="711200" y="5357244"/>
            <a:ext cx="11176000" cy="834273"/>
          </a:xfrm>
        </p:spPr>
        <p:txBody>
          <a:bodyPr>
            <a:noAutofit/>
          </a:bodyPr>
          <a:lstStyle/>
          <a:p>
            <a:r>
              <a:rPr lang="en-US" altLang="en-US" sz="1000" dirty="0"/>
              <a:t>*There were no screening TMR IC</a:t>
            </a:r>
            <a:r>
              <a:rPr lang="en-US" altLang="en-US" sz="1000" baseline="-25000" dirty="0"/>
              <a:t>50</a:t>
            </a:r>
            <a:r>
              <a:rPr lang="en-US" altLang="en-US" sz="1000" dirty="0"/>
              <a:t> criteria. </a:t>
            </a:r>
            <a:r>
              <a:rPr lang="en-US" altLang="en-US" sz="1000" baseline="30000" dirty="0"/>
              <a:t>†</a:t>
            </a:r>
            <a:r>
              <a:rPr lang="en-US" altLang="en-US" sz="1000" dirty="0"/>
              <a:t>Fully active = no current or historical evidence of resistance &amp; the participant is tolerant of, eligible for, and willing to take (in the case of enfuvirtide) the ARV. </a:t>
            </a:r>
            <a:r>
              <a:rPr lang="en-US" altLang="en-US" sz="1000" baseline="30000" dirty="0"/>
              <a:t>‡</a:t>
            </a:r>
            <a:r>
              <a:rPr lang="en-US" altLang="en-US" sz="1000" dirty="0"/>
              <a:t>Measured from the start of open-label FTR 600 mg BID + OBT. </a:t>
            </a:r>
            <a:r>
              <a:rPr lang="en-US" altLang="en-US" sz="1000" baseline="30000" dirty="0"/>
              <a:t>§</a:t>
            </a:r>
            <a:r>
              <a:rPr lang="en-US" altLang="en-US" sz="1000" dirty="0"/>
              <a:t>The study is expected to be conducted until an additional option, rollover study, or marketing approval is in place. </a:t>
            </a:r>
            <a:br>
              <a:rPr lang="en-US" altLang="en-US" sz="1000" dirty="0"/>
            </a:br>
            <a:r>
              <a:rPr lang="en-US" altLang="en-US" sz="1000" baseline="30000" dirty="0"/>
              <a:t>¶</a:t>
            </a:r>
            <a:r>
              <a:rPr lang="en-US" altLang="en-US" sz="1000" dirty="0"/>
              <a:t>Use of investigational agents as part of OBT was permitted. **Week 96 database lock August 14, 2018.</a:t>
            </a:r>
            <a:br>
              <a:rPr lang="en-US" altLang="en-US" sz="1000" dirty="0"/>
            </a:br>
            <a:r>
              <a:rPr lang="en-US" altLang="en-US" sz="1000" dirty="0"/>
              <a:t>BID, twice daily; OBT, optimized background therapy.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305" y="1601465"/>
            <a:ext cx="3645421" cy="153888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Randomized Cohort:</a:t>
            </a:r>
            <a:r>
              <a:rPr lang="en-US" altLang="en-US" sz="1400" dirty="0"/>
              <a:t>*</a:t>
            </a:r>
            <a:endParaRPr lang="en-US" sz="1400" b="1" dirty="0"/>
          </a:p>
          <a:p>
            <a:pPr>
              <a:defRPr/>
            </a:pPr>
            <a:r>
              <a:rPr lang="en-US" sz="1400" dirty="0"/>
              <a:t>HTE participants failing current regimen with confirmed HIV-1 RNA ≥400 c/mL and: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1 or 2 ARV classes remaining with ≥1 fully active</a:t>
            </a:r>
            <a:r>
              <a:rPr lang="en-US" altLang="en-US" sz="1300" baseline="30000" dirty="0"/>
              <a:t>†</a:t>
            </a:r>
            <a:r>
              <a:rPr lang="en-US" sz="1300" dirty="0"/>
              <a:t> approved agent per class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Unable to construct viable regimen from remaining agents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126566" y="3356580"/>
            <a:ext cx="7794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Day 1</a:t>
            </a:r>
          </a:p>
        </p:txBody>
      </p:sp>
      <p:cxnSp>
        <p:nvCxnSpPr>
          <p:cNvPr id="19463" name="Straight Connector 19"/>
          <p:cNvCxnSpPr>
            <a:cxnSpLocks noChangeShapeType="1"/>
            <a:stCxn id="13" idx="6"/>
          </p:cNvCxnSpPr>
          <p:nvPr/>
        </p:nvCxnSpPr>
        <p:spPr bwMode="auto">
          <a:xfrm>
            <a:off x="5715000" y="3209470"/>
            <a:ext cx="4465638" cy="1111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621340" y="2417725"/>
            <a:ext cx="876411" cy="664524"/>
          </a:xfrm>
          <a:prstGeom prst="homePlate">
            <a:avLst>
              <a:gd name="adj" fmla="val 37877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Blinded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placebo 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failing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regimen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21338" y="1683492"/>
            <a:ext cx="876412" cy="664894"/>
          </a:xfrm>
          <a:prstGeom prst="homePlate">
            <a:avLst>
              <a:gd name="adj" fmla="val 37877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Blinded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FTR 600 mg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BID + failing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regimen</a:t>
            </a:r>
          </a:p>
        </p:txBody>
      </p:sp>
      <p:sp>
        <p:nvSpPr>
          <p:cNvPr id="13" name="Oval 12"/>
          <p:cNvSpPr/>
          <p:nvPr/>
        </p:nvSpPr>
        <p:spPr>
          <a:xfrm>
            <a:off x="5621338" y="3163432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6356351" y="3163432"/>
            <a:ext cx="93663" cy="904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508266" y="1975232"/>
            <a:ext cx="1021239" cy="800131"/>
          </a:xfrm>
          <a:prstGeom prst="rightArrow">
            <a:avLst>
              <a:gd name="adj1" fmla="val 57009"/>
              <a:gd name="adj2" fmla="val 30696"/>
            </a:avLst>
          </a:prstGeom>
          <a:solidFill>
            <a:srgbClr val="D9D9D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  Randomized </a:t>
            </a:r>
            <a:br>
              <a:rPr lang="en-US" sz="1200" b="1" dirty="0"/>
            </a:br>
            <a:r>
              <a:rPr lang="en-US" sz="1200" b="1" dirty="0"/>
              <a:t>3:1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647265" y="3356580"/>
            <a:ext cx="7794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Day 8</a:t>
            </a:r>
          </a:p>
          <a:p>
            <a:pPr marL="284163" indent="-284163" algn="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Primary</a:t>
            </a:r>
          </a:p>
          <a:p>
            <a:pPr marL="284163" indent="-284163" algn="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Endpoint</a:t>
            </a:r>
            <a:endParaRPr lang="en-US" sz="1200" b="1" dirty="0">
              <a:latin typeface="+mj-lt"/>
              <a:ea typeface="MS PGothic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305" y="3930464"/>
            <a:ext cx="3645421" cy="113877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Non-randomized Cohort:*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HTE participants failing current regimen with confirmed HIV-1 RNA ≥400 c/mL and: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0 ARV classes remaining and no remaining fully active</a:t>
            </a:r>
            <a:r>
              <a:rPr lang="en-US" altLang="en-US" sz="1400" baseline="30000" dirty="0"/>
              <a:t>†</a:t>
            </a:r>
            <a:r>
              <a:rPr lang="en-US" sz="1300" dirty="0"/>
              <a:t> approved agents</a:t>
            </a:r>
            <a:r>
              <a:rPr lang="en-US" altLang="en-US" sz="1300" baseline="30000" dirty="0"/>
              <a:t>¶</a:t>
            </a:r>
            <a:endParaRPr lang="en-US" sz="1300" baseline="30000" dirty="0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508266" y="4099808"/>
            <a:ext cx="1875549" cy="800131"/>
          </a:xfrm>
          <a:prstGeom prst="rightArrow">
            <a:avLst>
              <a:gd name="adj1" fmla="val 57009"/>
              <a:gd name="adj2" fmla="val 30696"/>
            </a:avLst>
          </a:prstGeom>
          <a:solidFill>
            <a:srgbClr val="D9D9D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Non-randomized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6380163" y="4896955"/>
            <a:ext cx="3865562" cy="7938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473525" y="4250663"/>
            <a:ext cx="3749154" cy="498420"/>
          </a:xfrm>
          <a:prstGeom prst="homePlate">
            <a:avLst>
              <a:gd name="adj" fmla="val 37877"/>
            </a:avLst>
          </a:prstGeom>
          <a:solidFill>
            <a:srgbClr val="92D05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Open-label FTR 600 mg BID + OBT </a:t>
            </a:r>
          </a:p>
        </p:txBody>
      </p:sp>
      <p:sp>
        <p:nvSpPr>
          <p:cNvPr id="22" name="Oval 21"/>
          <p:cNvSpPr/>
          <p:nvPr/>
        </p:nvSpPr>
        <p:spPr>
          <a:xfrm>
            <a:off x="6380163" y="4855680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6401" y="4855680"/>
            <a:ext cx="92075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171113" y="4855680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911849" y="5081102"/>
            <a:ext cx="7794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Day 1 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endParaRPr lang="en-US" sz="1200" b="1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880476" y="4855680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91688" y="4855680"/>
            <a:ext cx="93662" cy="904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7606770" y="5081102"/>
            <a:ext cx="957262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Week 24 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8457670" y="5081102"/>
            <a:ext cx="95726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ea typeface="ＭＳ Ｐゴシック" panose="020B0600070205080204" pitchFamily="34" charset="-128"/>
              </a:rPr>
              <a:t>Week 48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9259889" y="5081102"/>
            <a:ext cx="95567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Week 96**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0178000" y="5081102"/>
            <a:ext cx="95567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End of </a:t>
            </a:r>
          </a:p>
          <a:p>
            <a:pPr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Study</a:t>
            </a:r>
            <a:r>
              <a:rPr lang="en-US" altLang="en-US" sz="1200" baseline="30000" dirty="0"/>
              <a:t>§</a:t>
            </a:r>
            <a:endParaRPr lang="en-US" altLang="en-US" sz="1200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002588" y="3163432"/>
            <a:ext cx="93662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0147300" y="3163432"/>
            <a:ext cx="93663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65900" y="3163432"/>
            <a:ext cx="93663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600825" y="3356580"/>
            <a:ext cx="9572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Day 9</a:t>
            </a:r>
          </a:p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Open-label</a:t>
            </a:r>
          </a:p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FTR + OBT  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8856663" y="3163432"/>
            <a:ext cx="93662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9667875" y="3163432"/>
            <a:ext cx="93663" cy="92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7576079" y="3356580"/>
            <a:ext cx="955675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Week 24</a:t>
            </a:r>
            <a:r>
              <a:rPr lang="en-US" altLang="en-US" sz="1200" baseline="30000" dirty="0"/>
              <a:t>‡</a:t>
            </a:r>
            <a:r>
              <a:rPr lang="en-US" sz="1200" b="1" dirty="0">
                <a:latin typeface="+mj-lt"/>
                <a:ea typeface="MS PGothic" pitchFamily="34" charset="-128"/>
              </a:rPr>
              <a:t>  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8426450" y="3356580"/>
            <a:ext cx="955675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Week 48</a:t>
            </a:r>
            <a:r>
              <a:rPr lang="en-US" sz="1200" b="1" baseline="30000" dirty="0">
                <a:latin typeface="+mj-lt"/>
                <a:ea typeface="MS PGothic" pitchFamily="34" charset="-128"/>
              </a:rPr>
              <a:t>‡</a:t>
            </a:r>
            <a:r>
              <a:rPr lang="en-US" sz="1200" b="1" dirty="0">
                <a:latin typeface="+mj-lt"/>
                <a:ea typeface="MS PGothic" pitchFamily="34" charset="-128"/>
              </a:rPr>
              <a:t> </a:t>
            </a: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9236075" y="3356580"/>
            <a:ext cx="9572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Week 96</a:t>
            </a:r>
            <a:r>
              <a:rPr lang="en-US" altLang="en-US" sz="1200" baseline="30000" dirty="0">
                <a:solidFill>
                  <a:srgbClr val="C00000"/>
                </a:solidFill>
              </a:rPr>
              <a:t>‡,</a:t>
            </a:r>
            <a:r>
              <a:rPr lang="en-US" altLang="en-US" sz="1200" dirty="0">
                <a:solidFill>
                  <a:srgbClr val="C00000"/>
                </a:solidFill>
              </a:rPr>
              <a:t>**</a:t>
            </a:r>
            <a:endParaRPr lang="en-US" sz="1200" b="1" dirty="0">
              <a:solidFill>
                <a:srgbClr val="C00000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10178000" y="3356580"/>
            <a:ext cx="955675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End of </a:t>
            </a:r>
          </a:p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Study</a:t>
            </a:r>
            <a:r>
              <a:rPr lang="en-US" altLang="en-US" sz="1200" baseline="30000" dirty="0"/>
              <a:t>§</a:t>
            </a:r>
            <a:endParaRPr lang="en-US" sz="1200" b="1" baseline="30000" dirty="0">
              <a:latin typeface="+mj-lt"/>
              <a:ea typeface="MS PGothic" pitchFamily="34" charset="-128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6649410" y="1841048"/>
            <a:ext cx="3614753" cy="1048733"/>
          </a:xfrm>
          <a:prstGeom prst="homePlate">
            <a:avLst>
              <a:gd name="adj" fmla="val 37877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Open-label FTR 600 mg BID + OBT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39EA47-E332-4BAD-8A93-3C75C30F9D4C}"/>
              </a:ext>
            </a:extLst>
          </p:cNvPr>
          <p:cNvSpPr/>
          <p:nvPr/>
        </p:nvSpPr>
        <p:spPr>
          <a:xfrm>
            <a:off x="2538762" y="1190973"/>
            <a:ext cx="7325964" cy="3958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BRIGHTE is an ongoing Phase 3 randomized, placebo-controlled, double-blind trial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075" y="350564"/>
            <a:ext cx="1457143" cy="5523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221B-6EDE-4A36-873C-C294A6FD6C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0" y="6171806"/>
            <a:ext cx="11143488" cy="182880"/>
          </a:xfrm>
        </p:spPr>
        <p:txBody>
          <a:bodyPr/>
          <a:lstStyle/>
          <a:p>
            <a:pPr algn="l"/>
            <a:r>
              <a:rPr lang="en-US" dirty="0"/>
              <a:t>ClinicalTrials.gov Identifier: NCT02362503;  EudraCT Number: 2014-002111-41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06608623-B38E-4CE1-9EC7-B51DF680E4BF}"/>
              </a:ext>
            </a:extLst>
          </p:cNvPr>
          <p:cNvSpPr txBox="1">
            <a:spLocks/>
          </p:cNvSpPr>
          <p:nvPr/>
        </p:nvSpPr>
        <p:spPr bwMode="auto">
          <a:xfrm>
            <a:off x="658420" y="6302242"/>
            <a:ext cx="108712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kern="0" dirty="0"/>
              <a:t>Lataillade et al. IAS 2019; Mexico City, Mexico. Slides </a:t>
            </a:r>
            <a:r>
              <a:rPr lang="da-DK" altLang="en-US" kern="0" dirty="0"/>
              <a:t>MOAB0102 http://bit.ly/brighte96wk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104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4A9629-C7A6-46F3-BF90-FB685A3F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disposition through Week 96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A7751-B097-4C16-86CB-E69D35A86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5578835"/>
            <a:ext cx="11143488" cy="649245"/>
          </a:xfrm>
        </p:spPr>
        <p:txBody>
          <a:bodyPr/>
          <a:lstStyle/>
          <a:p>
            <a:r>
              <a:rPr lang="en-US" sz="1000" dirty="0"/>
              <a:t>*Including 12 individuals who met screening criteria but were not randomized or treated (4 withdrew consent, 2 lost to follow-up, 6 other).</a:t>
            </a:r>
            <a:br>
              <a:rPr lang="en-US" sz="1000" dirty="0"/>
            </a:br>
            <a:r>
              <a:rPr lang="en-US" sz="1000" baseline="30000" dirty="0"/>
              <a:t>†</a:t>
            </a:r>
            <a:r>
              <a:rPr lang="en-US" sz="1000" dirty="0"/>
              <a:t>The two most common reasons for screening failure were: i) &gt;2 ARV classes remaining, ii) failing the current ARV regimen with plasma HIV-1 RNA &lt;400 copies/mL.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DD910-0A84-4B36-88A5-8F0506861A87}"/>
              </a:ext>
            </a:extLst>
          </p:cNvPr>
          <p:cNvSpPr txBox="1"/>
          <p:nvPr/>
        </p:nvSpPr>
        <p:spPr>
          <a:xfrm>
            <a:off x="5437973" y="1277747"/>
            <a:ext cx="1317990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 screened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19E740-E848-41F6-8959-B6251A582A9A}"/>
              </a:ext>
            </a:extLst>
          </p:cNvPr>
          <p:cNvSpPr txBox="1"/>
          <p:nvPr/>
        </p:nvSpPr>
        <p:spPr>
          <a:xfrm>
            <a:off x="8153632" y="1579460"/>
            <a:ext cx="2138727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360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screening failures*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/>
              <a:t>†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2BFD2EF-F529-4653-AD12-B63F839BDC69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rot="5400000">
            <a:off x="4392890" y="596730"/>
            <a:ext cx="715284" cy="26928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85A458D-F5A3-45B0-993F-F429B7F3A89E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rot="16200000" flipH="1">
            <a:off x="6568514" y="1113978"/>
            <a:ext cx="715284" cy="16583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AF63AE0-4F73-461C-B5D8-0596C4A9FE38}"/>
              </a:ext>
            </a:extLst>
          </p:cNvPr>
          <p:cNvCxnSpPr>
            <a:cxnSpLocks/>
            <a:stCxn id="20" idx="2"/>
            <a:endCxn id="23" idx="1"/>
          </p:cNvCxnSpPr>
          <p:nvPr/>
        </p:nvCxnSpPr>
        <p:spPr>
          <a:xfrm rot="16200000" flipH="1">
            <a:off x="7051388" y="631104"/>
            <a:ext cx="147825" cy="20566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A1776F-C8EA-4DA3-ABE0-050D898126B8}"/>
              </a:ext>
            </a:extLst>
          </p:cNvPr>
          <p:cNvGrpSpPr/>
          <p:nvPr/>
        </p:nvGrpSpPr>
        <p:grpSpPr>
          <a:xfrm>
            <a:off x="2031211" y="2300808"/>
            <a:ext cx="8128098" cy="3119455"/>
            <a:chOff x="2724901" y="2229861"/>
            <a:chExt cx="8128098" cy="311945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114CA9-8BCC-4E2F-8F7C-F8D207A27292}"/>
                </a:ext>
              </a:extLst>
            </p:cNvPr>
            <p:cNvSpPr/>
            <p:nvPr/>
          </p:nvSpPr>
          <p:spPr>
            <a:xfrm>
              <a:off x="2724901" y="2229861"/>
              <a:ext cx="2745767" cy="50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Randomized Cohort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N=272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373022-45A3-4E95-A235-BD668B05B3DC}"/>
                </a:ext>
              </a:extLst>
            </p:cNvPr>
            <p:cNvSpPr/>
            <p:nvPr/>
          </p:nvSpPr>
          <p:spPr>
            <a:xfrm>
              <a:off x="7076150" y="2229861"/>
              <a:ext cx="2745767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Non-randomized Cohort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N=99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CD18DB-B533-4AA0-9B07-00B93B177847}"/>
                </a:ext>
              </a:extLst>
            </p:cNvPr>
            <p:cNvSpPr/>
            <p:nvPr/>
          </p:nvSpPr>
          <p:spPr>
            <a:xfrm>
              <a:off x="3215784" y="5025316"/>
              <a:ext cx="1764000" cy="32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213 (78%) ongoing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D24DF7-26B1-43AA-9870-5CFC5531B7D0}"/>
                </a:ext>
              </a:extLst>
            </p:cNvPr>
            <p:cNvSpPr/>
            <p:nvPr/>
          </p:nvSpPr>
          <p:spPr>
            <a:xfrm>
              <a:off x="4744849" y="2856893"/>
              <a:ext cx="1800000" cy="1944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(22%) withdrawn</a:t>
              </a:r>
              <a:endPara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7 adverse events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12 lack of efficacy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11 non-adherence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5 withdrew consent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8 lost to follow-up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5 met stopping criteria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9 death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pregnancy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other</a:t>
              </a:r>
            </a:p>
            <a:p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95425F-16C7-4F70-B879-3AC47CAAFE64}"/>
                </a:ext>
              </a:extLst>
            </p:cNvPr>
            <p:cNvSpPr/>
            <p:nvPr/>
          </p:nvSpPr>
          <p:spPr>
            <a:xfrm>
              <a:off x="7567033" y="5025316"/>
              <a:ext cx="1764000" cy="32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 (62%) ongoing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C5CFAE-723B-40F6-9EF2-E607A594C812}"/>
                </a:ext>
              </a:extLst>
            </p:cNvPr>
            <p:cNvSpPr/>
            <p:nvPr/>
          </p:nvSpPr>
          <p:spPr>
            <a:xfrm>
              <a:off x="9052999" y="2856893"/>
              <a:ext cx="1800000" cy="1944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(38%) withdrawn</a:t>
              </a:r>
              <a:endPara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 adverse events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 lack of efficacy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 non-adherence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withdrew consent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lost to follow-up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 met stopping criteria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15 death</a:t>
              </a:r>
            </a:p>
            <a:p>
              <a:pPr marL="95250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pregnancy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other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08FCB245-EE6C-447C-B64A-6EB01714DC58}"/>
                </a:ext>
              </a:extLst>
            </p:cNvPr>
            <p:cNvCxnSpPr>
              <a:cxnSpLocks/>
              <a:stCxn id="21" idx="2"/>
              <a:endCxn id="28" idx="1"/>
            </p:cNvCxnSpPr>
            <p:nvPr/>
          </p:nvCxnSpPr>
          <p:spPr>
            <a:xfrm rot="16200000" flipH="1">
              <a:off x="3873801" y="2957845"/>
              <a:ext cx="1095032" cy="64706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F3A6E61A-649F-428C-AEB9-B20C1B5D8581}"/>
                </a:ext>
              </a:extLst>
            </p:cNvPr>
            <p:cNvCxnSpPr>
              <a:cxnSpLocks/>
              <a:stCxn id="21" idx="2"/>
              <a:endCxn id="27" idx="0"/>
            </p:cNvCxnSpPr>
            <p:nvPr/>
          </p:nvCxnSpPr>
          <p:spPr>
            <a:xfrm rot="5400000">
              <a:off x="2952058" y="3879588"/>
              <a:ext cx="2291455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65395704-3DDD-4CA0-8330-7D958CDB0FEB}"/>
                </a:ext>
              </a:extLst>
            </p:cNvPr>
            <p:cNvCxnSpPr>
              <a:cxnSpLocks/>
              <a:stCxn id="22" idx="2"/>
              <a:endCxn id="29" idx="0"/>
            </p:cNvCxnSpPr>
            <p:nvPr/>
          </p:nvCxnSpPr>
          <p:spPr>
            <a:xfrm rot="5400000">
              <a:off x="7303307" y="3879588"/>
              <a:ext cx="2291455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AB65F310-9DBD-492A-AF47-2671DF99E48D}"/>
                </a:ext>
              </a:extLst>
            </p:cNvPr>
            <p:cNvCxnSpPr>
              <a:cxnSpLocks/>
              <a:stCxn id="22" idx="2"/>
              <a:endCxn id="30" idx="1"/>
            </p:cNvCxnSpPr>
            <p:nvPr/>
          </p:nvCxnSpPr>
          <p:spPr>
            <a:xfrm rot="16200000" flipH="1">
              <a:off x="8203500" y="2979394"/>
              <a:ext cx="1095032" cy="60396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B3C2BF04-6915-4399-8F7D-F7EC7488F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6295371"/>
            <a:ext cx="11144250" cy="182562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Baseline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506179-BF5A-4653-A9DD-E36BB555E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12307"/>
              </p:ext>
            </p:extLst>
          </p:nvPr>
        </p:nvGraphicFramePr>
        <p:xfrm>
          <a:off x="726042" y="1243632"/>
          <a:ext cx="10767787" cy="485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2545071025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278966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  <a:r>
                        <a:rPr lang="en-US" sz="1200" b="1" kern="12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Cohort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kern="1200" spc="-2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spc="-2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Non-randomized</a:t>
                      </a:r>
                      <a:r>
                        <a:rPr lang="en-US" sz="1200" b="1" kern="1200" spc="-2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Cohort</a:t>
                      </a:r>
                      <a:endParaRPr lang="en-US" sz="1200" b="1" kern="1200" spc="-2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spc="-2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1" kern="1200" spc="-20" baseline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1" kern="1200" spc="-20" baseline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(N=371)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80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85393" marR="85393" marT="42651" marB="4265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BID </a:t>
                      </a:r>
                    </a:p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(N=69)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FTR </a:t>
                      </a:r>
                      <a:r>
                        <a:rPr lang="en-US" sz="1200" b="1" kern="12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mg BID (N=203)</a:t>
                      </a:r>
                      <a:endParaRPr lang="en-US" sz="1200" b="1" kern="120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randomized</a:t>
                      </a:r>
                    </a:p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(N=272)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FTR </a:t>
                      </a:r>
                      <a:r>
                        <a:rPr lang="en-US" sz="1200" b="1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mg BID </a:t>
                      </a:r>
                    </a:p>
                    <a:p>
                      <a:pPr algn="ctr"/>
                      <a:r>
                        <a:rPr lang="en-US" sz="1200" b="1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(N=99)</a:t>
                      </a:r>
                      <a:endParaRPr lang="en-US" sz="1200" b="1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4285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66">
                <a:tc>
                  <a:txBody>
                    <a:bodyPr/>
                    <a:lstStyle/>
                    <a:p>
                      <a:r>
                        <a:rPr lang="en-US" sz="1200" b="1" kern="1200" spc="-2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200" b="0" kern="1200" spc="-2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0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years,</a:t>
                      </a:r>
                      <a:r>
                        <a:rPr lang="en-US" sz="1200" kern="1200" spc="-2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</a:t>
                      </a:r>
                      <a:r>
                        <a:rPr lang="en-US" sz="1200" kern="1200" spc="-20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spc="-2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(range)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&lt;50 years,</a:t>
                      </a:r>
                      <a:r>
                        <a:rPr lang="en-US" sz="1200" kern="1200" baseline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</a:p>
                  </a:txBody>
                  <a:tcPr marL="72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(19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(67)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(18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(57)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(18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162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(60)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(17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(44)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(17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206 (56)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66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r>
                        <a:rPr lang="en-US" sz="12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  <a:p>
                      <a:pPr marL="538163" lvl="0" indent="0"/>
                      <a:r>
                        <a:rPr lang="en-US" sz="12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(30)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(26)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(10)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 (22)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49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  <a:p>
                      <a:pPr marL="7200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White</a:t>
                      </a:r>
                    </a:p>
                    <a:p>
                      <a:pPr marL="72000" lvl="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Black/African American</a:t>
                      </a:r>
                    </a:p>
                  </a:txBody>
                  <a:tcPr marL="72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(70)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(26)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 (67)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(21)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 (68)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(22)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(75)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(23)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259 (70)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 (22)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HIV-1 RNA</a:t>
                      </a:r>
                      <a:r>
                        <a:rPr lang="en-US" sz="1200" b="1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</a:t>
                      </a:r>
                      <a:r>
                        <a:rPr lang="en-US" sz="1200" b="1" kern="1200" baseline="-250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c/mL</a:t>
                      </a: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median (IQR)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 (3.6–5.2)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 (4.0–5.1)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 (3.9–5.1)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 (3.6–4.8)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 (3.9–5.0)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697415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HIV-1 RNA</a:t>
                      </a:r>
                      <a:r>
                        <a:rPr lang="en-US" sz="1200" b="1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c/mL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&lt;400</a:t>
                      </a:r>
                      <a:endParaRPr lang="en-US" sz="1200" kern="1200" baseline="300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400 to &lt;1000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1000 to &lt;100,000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≥100,000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(51)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(35)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 (62)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(28)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 (59)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(29)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(76)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 (64)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 (26)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740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CD4+ T cells/µL</a:t>
                      </a: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(IQR)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(23–244)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 (15–203)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 (15–203)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 (6–161)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(11–202</a:t>
                      </a:r>
                      <a:r>
                        <a:rPr lang="en-US" sz="120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82527"/>
                  </a:ext>
                </a:extLst>
              </a:tr>
              <a:tr h="836897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CD4+ T cells/µL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&lt;20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20 to &lt;50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50 to &lt;200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2925" algn="l"/>
                        </a:tabLst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200 to &lt;500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2925" algn="l"/>
                        </a:tabLst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≥500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(25)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(38)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(23)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(27)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(37)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(21)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(26)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 (37)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(21)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(40)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(25)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(18)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baseline="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 (30)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39 (11)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 (34)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(20)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8885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2925" algn="l"/>
                        </a:tabLst>
                        <a:defRPr/>
                      </a:pP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AIDS history</a:t>
                      </a: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,* n (%)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(88)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170 (84)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 (85)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(90)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 (86)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F5457A4-8274-455D-8005-1D4B8275CC3A}"/>
              </a:ext>
            </a:extLst>
          </p:cNvPr>
          <p:cNvSpPr/>
          <p:nvPr/>
        </p:nvSpPr>
        <p:spPr>
          <a:xfrm>
            <a:off x="9869016" y="2035259"/>
            <a:ext cx="1620000" cy="73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25A6D-46A9-442F-8D08-602510F71323}"/>
              </a:ext>
            </a:extLst>
          </p:cNvPr>
          <p:cNvSpPr/>
          <p:nvPr/>
        </p:nvSpPr>
        <p:spPr>
          <a:xfrm>
            <a:off x="9869016" y="4921455"/>
            <a:ext cx="1620000" cy="567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F15895-AFEE-4C76-8425-29B433C941DC}"/>
              </a:ext>
            </a:extLst>
          </p:cNvPr>
          <p:cNvSpPr/>
          <p:nvPr/>
        </p:nvSpPr>
        <p:spPr>
          <a:xfrm>
            <a:off x="10114139" y="4474821"/>
            <a:ext cx="1129754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AA4E70-E6CC-4DFE-A6F6-8489330F7055}"/>
              </a:ext>
            </a:extLst>
          </p:cNvPr>
          <p:cNvSpPr/>
          <p:nvPr/>
        </p:nvSpPr>
        <p:spPr>
          <a:xfrm>
            <a:off x="10114139" y="5847969"/>
            <a:ext cx="1129754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51CB30D-3FCB-4EAF-B494-281EC2DB7C0D}"/>
              </a:ext>
            </a:extLst>
          </p:cNvPr>
          <p:cNvSpPr txBox="1">
            <a:spLocks/>
          </p:cNvSpPr>
          <p:nvPr/>
        </p:nvSpPr>
        <p:spPr bwMode="auto">
          <a:xfrm>
            <a:off x="726042" y="6294544"/>
            <a:ext cx="108712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kern="0" dirty="0"/>
              <a:t>Lataillade et al. IAS 2019; Mexico City, Mexico. Slides </a:t>
            </a:r>
            <a:r>
              <a:rPr lang="da-DK" altLang="en-US" kern="0" dirty="0"/>
              <a:t>MOAB0102 http://bit.ly/brighte96wk</a:t>
            </a:r>
            <a:endParaRPr lang="en-US" kern="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95E3E61-DE4D-42C6-BF8D-6D715D38A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2" y="6125269"/>
            <a:ext cx="11143488" cy="182880"/>
          </a:xfrm>
        </p:spPr>
        <p:txBody>
          <a:bodyPr/>
          <a:lstStyle/>
          <a:p>
            <a:pPr algn="l"/>
            <a:r>
              <a:rPr lang="en-US" dirty="0"/>
              <a:t>*AIDS history recorded if a participant has nadir CD4+ count &lt;200 cells/</a:t>
            </a:r>
            <a:r>
              <a:rPr lang="en-US" kern="1200" dirty="0"/>
              <a:t>µL</a:t>
            </a:r>
            <a:r>
              <a:rPr lang="en-US" dirty="0"/>
              <a:t>, or prior history of AIDS defining illness.</a:t>
            </a:r>
          </a:p>
        </p:txBody>
      </p:sp>
    </p:spTree>
    <p:extLst>
      <p:ext uri="{BB962C8B-B14F-4D97-AF65-F5344CB8AC3E}">
        <p14:creationId xmlns:p14="http://schemas.microsoft.com/office/powerpoint/2010/main" val="3594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A9FA5E-77DE-431D-B11A-32A3BEB653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340" y="5686662"/>
            <a:ext cx="11143488" cy="561986"/>
          </a:xfrm>
        </p:spPr>
        <p:txBody>
          <a:bodyPr/>
          <a:lstStyle/>
          <a:p>
            <a:r>
              <a:rPr lang="en-US" altLang="en-US" sz="1000" dirty="0"/>
              <a:t>*Proportions of participants for whom there are no remaining FAAs within the indicated ARV class, based on Monogram assays (PhenoSense</a:t>
            </a:r>
            <a:r>
              <a:rPr lang="en-US" sz="1000" baseline="30000" dirty="0"/>
              <a:t>®</a:t>
            </a:r>
            <a:r>
              <a:rPr lang="en-US" altLang="en-US" sz="1000" dirty="0"/>
              <a:t> GT Plus Integrase,</a:t>
            </a:r>
            <a:r>
              <a:rPr lang="en-US" sz="1000" dirty="0"/>
              <a:t> T</a:t>
            </a:r>
            <a:r>
              <a:rPr lang="en-US" altLang="en-US" sz="1000" dirty="0"/>
              <a:t>rofile</a:t>
            </a:r>
            <a:r>
              <a:rPr lang="en-US" sz="1000" baseline="30000" dirty="0"/>
              <a:t>®</a:t>
            </a:r>
            <a:r>
              <a:rPr lang="en-US" altLang="en-US" sz="1000" dirty="0"/>
              <a:t>, and PhenoS</a:t>
            </a:r>
            <a:r>
              <a:rPr lang="en-US" sz="1000" dirty="0"/>
              <a:t>ense</a:t>
            </a:r>
            <a:r>
              <a:rPr lang="en-US" sz="1000" baseline="30000" dirty="0"/>
              <a:t>®</a:t>
            </a:r>
            <a:r>
              <a:rPr lang="en-US" altLang="en-US" sz="1000" dirty="0"/>
              <a:t> Entry), historical resistance, eligibility, and tolerability. </a:t>
            </a:r>
            <a:r>
              <a:rPr lang="en-US" sz="1000" baseline="30000" dirty="0"/>
              <a:t>†</a:t>
            </a:r>
            <a:r>
              <a:rPr lang="en-US" altLang="en-US" sz="1000" dirty="0"/>
              <a:t>15/19 received investigational ARV ibalizumab and 4/19 were incorrectly assigned to the Non-randomized Cohort.</a:t>
            </a:r>
            <a:br>
              <a:rPr lang="en-US" altLang="en-US" sz="1000" dirty="0"/>
            </a:br>
            <a:r>
              <a:rPr lang="en-US" altLang="en-US" sz="1000" dirty="0"/>
              <a:t>FAA, fully active ARV; FI, fusion inhibitor; INI, integrase inhibitor; NRTI, nucleoside reverse transcriptase inhibitor; NNRTI, non-NRTI; PI, protease inhibitor; R5 ant, CCR5 antagonist. </a:t>
            </a:r>
          </a:p>
        </p:txBody>
      </p:sp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Baseline prior ARV exposure and resistance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734659" y="1237777"/>
            <a:ext cx="3816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Prior exposure to ARV classes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4691142" y="1237777"/>
            <a:ext cx="3996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 ARV classes exhausted at baseline* 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EAA76F9-F8BC-4AE6-ADCE-6FD69F0A2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303460"/>
              </p:ext>
            </p:extLst>
          </p:nvPr>
        </p:nvGraphicFramePr>
        <p:xfrm>
          <a:off x="824659" y="1817687"/>
          <a:ext cx="3708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1F52D7-FD79-484A-9FB5-2E91BE37F317}"/>
              </a:ext>
            </a:extLst>
          </p:cNvPr>
          <p:cNvSpPr/>
          <p:nvPr/>
        </p:nvSpPr>
        <p:spPr>
          <a:xfrm>
            <a:off x="8827625" y="1237777"/>
            <a:ext cx="306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FAA in initial OBT</a:t>
            </a:r>
            <a:endParaRPr lang="en-US" b="1" baseline="300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3DC43A9-5D47-42C4-A0F9-9EB6B3EF1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899596"/>
              </p:ext>
            </p:extLst>
          </p:nvPr>
        </p:nvGraphicFramePr>
        <p:xfrm>
          <a:off x="8755201" y="1779685"/>
          <a:ext cx="3132000" cy="374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89BAE4-F580-45FB-BE20-EE229510DEF4}"/>
              </a:ext>
            </a:extLst>
          </p:cNvPr>
          <p:cNvSpPr txBox="1"/>
          <p:nvPr/>
        </p:nvSpPr>
        <p:spPr>
          <a:xfrm>
            <a:off x="2536605" y="5123180"/>
            <a:ext cx="8254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ARV class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289775-C3DB-4EAB-82E2-ABE7E6CC9BA9}"/>
              </a:ext>
            </a:extLst>
          </p:cNvPr>
          <p:cNvSpPr txBox="1"/>
          <p:nvPr/>
        </p:nvSpPr>
        <p:spPr>
          <a:xfrm>
            <a:off x="6551184" y="5123180"/>
            <a:ext cx="8254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ARV class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B70D4-79EE-420B-A58C-2582C3C30352}"/>
              </a:ext>
            </a:extLst>
          </p:cNvPr>
          <p:cNvSpPr txBox="1"/>
          <p:nvPr/>
        </p:nvSpPr>
        <p:spPr>
          <a:xfrm>
            <a:off x="9561463" y="1860292"/>
            <a:ext cx="10511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/>
              <a:t>Number of FAA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AADB457-A0D1-4B45-ACC5-9191018DD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144137"/>
              </p:ext>
            </p:extLst>
          </p:nvPr>
        </p:nvGraphicFramePr>
        <p:xfrm>
          <a:off x="4839326" y="1799669"/>
          <a:ext cx="3708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3C2F17-EC7A-4C57-8419-8CAF6B9A38C0}"/>
              </a:ext>
            </a:extLst>
          </p:cNvPr>
          <p:cNvSpPr/>
          <p:nvPr/>
        </p:nvSpPr>
        <p:spPr>
          <a:xfrm>
            <a:off x="9478537" y="1827293"/>
            <a:ext cx="1193180" cy="444651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EB9F5B-D993-45F2-A00F-25CC500245DE}"/>
              </a:ext>
            </a:extLst>
          </p:cNvPr>
          <p:cNvGrpSpPr/>
          <p:nvPr/>
        </p:nvGrpSpPr>
        <p:grpSpPr>
          <a:xfrm>
            <a:off x="2450342" y="5446850"/>
            <a:ext cx="4951653" cy="184666"/>
            <a:chOff x="898499" y="5369962"/>
            <a:chExt cx="4951653" cy="184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588AF8-B002-4AE5-9C25-1DD8C84B4D02}"/>
                </a:ext>
              </a:extLst>
            </p:cNvPr>
            <p:cNvSpPr txBox="1"/>
            <p:nvPr/>
          </p:nvSpPr>
          <p:spPr>
            <a:xfrm>
              <a:off x="1130164" y="5369962"/>
              <a:ext cx="196367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Randomized Cohort (N=272)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10E0B7-D2BC-48D8-8308-D1B85DFA89E9}"/>
                </a:ext>
              </a:extLst>
            </p:cNvPr>
            <p:cNvSpPr txBox="1"/>
            <p:nvPr/>
          </p:nvSpPr>
          <p:spPr>
            <a:xfrm>
              <a:off x="3698922" y="5369962"/>
              <a:ext cx="215123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Non-randomized Cohort (N=99)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C79A72-E858-4C94-A12C-FCC714C53301}"/>
                </a:ext>
              </a:extLst>
            </p:cNvPr>
            <p:cNvSpPr/>
            <p:nvPr/>
          </p:nvSpPr>
          <p:spPr>
            <a:xfrm>
              <a:off x="3467258" y="5390295"/>
              <a:ext cx="144000" cy="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F2659A-ECD5-409D-A663-077F1FB6D98E}"/>
                </a:ext>
              </a:extLst>
            </p:cNvPr>
            <p:cNvSpPr/>
            <p:nvPr/>
          </p:nvSpPr>
          <p:spPr>
            <a:xfrm>
              <a:off x="898499" y="5390295"/>
              <a:ext cx="144000" cy="14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CF610BA-9A5D-4E9F-A865-F6C68737C1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484" y="6303794"/>
            <a:ext cx="10871200" cy="182880"/>
          </a:xfrm>
        </p:spPr>
        <p:txBody>
          <a:bodyPr/>
          <a:lstStyle/>
          <a:p>
            <a:r>
              <a:rPr lang="en-US" altLang="en-US" dirty="0"/>
              <a:t>Lataillade et al. IAS 2019; Mexico City, Mexico. Slides </a:t>
            </a:r>
            <a:r>
              <a:rPr lang="da-DK" altLang="en-US" dirty="0"/>
              <a:t>MOAB0102 http://bit.ly/brighte96wk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Graphic spid="12" grpId="0">
        <p:bldAsOne/>
      </p:bldGraphic>
      <p:bldP spid="22" grpId="0"/>
      <p:bldP spid="25" grpId="0"/>
      <p:bldGraphic spid="28" grpId="0">
        <p:bldAsOne/>
      </p:bldGraphic>
      <p:bldP spid="2" grpId="0" animBg="1"/>
    </p:bldLst>
  </p:timing>
</p:sld>
</file>

<file path=ppt/theme/theme1.xml><?xml version="1.0" encoding="utf-8"?>
<a:theme xmlns:a="http://schemas.openxmlformats.org/drawingml/2006/main" name="ViiV Global Template 2015 With Logo">
  <a:themeElements>
    <a:clrScheme name="ViiV CAB 2016 Theme">
      <a:dk1>
        <a:srgbClr val="000000"/>
      </a:dk1>
      <a:lt1>
        <a:srgbClr val="FFFFFF"/>
      </a:lt1>
      <a:dk2>
        <a:srgbClr val="A30234"/>
      </a:dk2>
      <a:lt2>
        <a:srgbClr val="808080"/>
      </a:lt2>
      <a:accent1>
        <a:srgbClr val="00A779"/>
      </a:accent1>
      <a:accent2>
        <a:srgbClr val="970096"/>
      </a:accent2>
      <a:accent3>
        <a:srgbClr val="F05A05"/>
      </a:accent3>
      <a:accent4>
        <a:srgbClr val="0098DB"/>
      </a:accent4>
      <a:accent5>
        <a:srgbClr val="8DD927"/>
      </a:accent5>
      <a:accent6>
        <a:srgbClr val="FF3399"/>
      </a:accent6>
      <a:hlink>
        <a:srgbClr val="97CBFF"/>
      </a:hlink>
      <a:folHlink>
        <a:srgbClr val="DC001E"/>
      </a:folHlink>
    </a:clrScheme>
    <a:fontScheme name="ViiV Corporate Font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DWeek 2018 CAB Slide Template.pptx" id="{30AC6F2E-3EDD-467C-85E1-C2BEC8A55A65}" vid="{99DFF723-A8DE-4F2F-AFE8-CE41B6D866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IDWeek 2018_CAB Slide Template</Template>
  <TotalTime>25841</TotalTime>
  <Words>2891</Words>
  <Application>Microsoft Office PowerPoint</Application>
  <PresentationFormat>Widescreen</PresentationFormat>
  <Paragraphs>569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MS PGothic</vt:lpstr>
      <vt:lpstr>Arial</vt:lpstr>
      <vt:lpstr>Arial Narrow</vt:lpstr>
      <vt:lpstr>Calibri</vt:lpstr>
      <vt:lpstr>Century Gothic</vt:lpstr>
      <vt:lpstr>Franklin Gothic Book</vt:lpstr>
      <vt:lpstr>Symbol</vt:lpstr>
      <vt:lpstr>Times New Roman</vt:lpstr>
      <vt:lpstr>ViiV Global Template 2015 With Logo</vt:lpstr>
      <vt:lpstr>Week 96 safety and efficacy of the novel  HIV-1 attachment inhibitor prodrug fostemsavir in heavily treatment-experienced participants  infected with multi-drug–resistant HIV-1 (BRIGHTE Study) </vt:lpstr>
      <vt:lpstr>Financial disclosures</vt:lpstr>
      <vt:lpstr>Overview of fostemsavir (FTR)</vt:lpstr>
      <vt:lpstr>PowerPoint Presentation</vt:lpstr>
      <vt:lpstr>PowerPoint Presentation</vt:lpstr>
      <vt:lpstr>Study design</vt:lpstr>
      <vt:lpstr>Study disposition through Week 96</vt:lpstr>
      <vt:lpstr>Baseline characteristics</vt:lpstr>
      <vt:lpstr> Baseline prior ARV exposure and resistance</vt:lpstr>
      <vt:lpstr>Most common ARV agents in initial OBT </vt:lpstr>
      <vt:lpstr>HIV-1 RNA &lt;40 copies/mL through Week 96  Snapshot analysis, ITT-E*</vt:lpstr>
      <vt:lpstr>HIV-1 RNA &lt;40 copies/mL through Week 96  Snapshot analysis, ITT-E*</vt:lpstr>
      <vt:lpstr>Virologic response through Week 96 Observed analysis</vt:lpstr>
      <vt:lpstr>Mean change from baseline in CD4+ T-cell count through Week 96</vt:lpstr>
      <vt:lpstr>Mean CD4+/CD8+ ratio through Week 96</vt:lpstr>
      <vt:lpstr>Week 96 safety summary</vt:lpstr>
      <vt:lpstr>Drug-related Grade 2–4 AEs and  AEs leading to discontinuation</vt:lpstr>
      <vt:lpstr>Conclusions</vt:lpstr>
      <vt:lpstr>Acknowledgments</vt:lpstr>
      <vt:lpstr>BRIGHTE investigators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Relationships Between UGT1A1 Genotypes and Cabotegravir Long-Acting Injection Pharmacokinetics Among HIV-Infected Subjects in the LATTE-2 Study</dc:title>
  <dc:creator>Tyler Rork</dc:creator>
  <cp:lastModifiedBy>Natalie Bushhousen</cp:lastModifiedBy>
  <cp:revision>780</cp:revision>
  <cp:lastPrinted>2019-06-25T10:31:13Z</cp:lastPrinted>
  <dcterms:created xsi:type="dcterms:W3CDTF">2018-10-03T12:59:12Z</dcterms:created>
  <dcterms:modified xsi:type="dcterms:W3CDTF">2019-09-06T06:32:07Z</dcterms:modified>
</cp:coreProperties>
</file>